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vtt" ContentType="text/vt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7"/>
  </p:notesMasterIdLst>
  <p:handoutMasterIdLst>
    <p:handoutMasterId r:id="rId48"/>
  </p:handoutMasterIdLst>
  <p:sldIdLst>
    <p:sldId id="256" r:id="rId2"/>
    <p:sldId id="283" r:id="rId3"/>
    <p:sldId id="284" r:id="rId4"/>
    <p:sldId id="286" r:id="rId5"/>
    <p:sldId id="287" r:id="rId6"/>
    <p:sldId id="285" r:id="rId7"/>
    <p:sldId id="279" r:id="rId8"/>
    <p:sldId id="289" r:id="rId9"/>
    <p:sldId id="290" r:id="rId10"/>
    <p:sldId id="291" r:id="rId11"/>
    <p:sldId id="292" r:id="rId12"/>
    <p:sldId id="293" r:id="rId13"/>
    <p:sldId id="294" r:id="rId14"/>
    <p:sldId id="295" r:id="rId15"/>
    <p:sldId id="296" r:id="rId16"/>
    <p:sldId id="297" r:id="rId17"/>
    <p:sldId id="298" r:id="rId18"/>
    <p:sldId id="299" r:id="rId19"/>
    <p:sldId id="300" r:id="rId20"/>
    <p:sldId id="301" r:id="rId21"/>
    <p:sldId id="302" r:id="rId22"/>
    <p:sldId id="303" r:id="rId23"/>
    <p:sldId id="304" r:id="rId24"/>
    <p:sldId id="305" r:id="rId25"/>
    <p:sldId id="306" r:id="rId26"/>
    <p:sldId id="307" r:id="rId27"/>
    <p:sldId id="308" r:id="rId28"/>
    <p:sldId id="310" r:id="rId29"/>
    <p:sldId id="311" r:id="rId30"/>
    <p:sldId id="312" r:id="rId31"/>
    <p:sldId id="313" r:id="rId32"/>
    <p:sldId id="315" r:id="rId33"/>
    <p:sldId id="316" r:id="rId34"/>
    <p:sldId id="317" r:id="rId35"/>
    <p:sldId id="318" r:id="rId36"/>
    <p:sldId id="320" r:id="rId37"/>
    <p:sldId id="321" r:id="rId38"/>
    <p:sldId id="288" r:id="rId39"/>
    <p:sldId id="271" r:id="rId40"/>
    <p:sldId id="281" r:id="rId41"/>
    <p:sldId id="280" r:id="rId42"/>
    <p:sldId id="257" r:id="rId43"/>
    <p:sldId id="275" r:id="rId44"/>
    <p:sldId id="276" r:id="rId45"/>
    <p:sldId id="282" r:id="rId46"/>
  </p:sldIdLst>
  <p:sldSz cx="12192000" cy="6858000"/>
  <p:notesSz cx="6858000" cy="9144000"/>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m-vindos" id="{E75E278A-FF0E-49A4-B170-79828D63BBAD}">
          <p14:sldIdLst>
            <p14:sldId id="256"/>
          </p14:sldIdLst>
        </p14:section>
        <p14:section name="01. Reconhecendo seus hábitos" id="{B9B51309-D148-4332-87C2-07BE32FBCA3B}">
          <p14:sldIdLst>
            <p14:sldId id="283"/>
            <p14:sldId id="284"/>
            <p14:sldId id="286"/>
            <p14:sldId id="287"/>
            <p14:sldId id="285"/>
            <p14:sldId id="279"/>
            <p14:sldId id="289"/>
            <p14:sldId id="290"/>
            <p14:sldId id="291"/>
            <p14:sldId id="292"/>
            <p14:sldId id="293"/>
            <p14:sldId id="294"/>
            <p14:sldId id="295"/>
            <p14:sldId id="296"/>
            <p14:sldId id="297"/>
            <p14:sldId id="298"/>
            <p14:sldId id="299"/>
          </p14:sldIdLst>
        </p14:section>
        <p14:section name="02. Hábitos-chave" id="{999400F7-8A83-44A2-9018-E42D0DFC763A}">
          <p14:sldIdLst>
            <p14:sldId id="300"/>
            <p14:sldId id="301"/>
            <p14:sldId id="302"/>
            <p14:sldId id="303"/>
            <p14:sldId id="304"/>
            <p14:sldId id="305"/>
            <p14:sldId id="306"/>
            <p14:sldId id="307"/>
            <p14:sldId id="308"/>
          </p14:sldIdLst>
        </p14:section>
        <p14:section name="03. Dê adeus aos velhos hábitos" id="{0433FEB2-4443-46CB-9A31-E2FD5A8717FA}">
          <p14:sldIdLst>
            <p14:sldId id="310"/>
            <p14:sldId id="311"/>
            <p14:sldId id="312"/>
            <p14:sldId id="313"/>
            <p14:sldId id="315"/>
            <p14:sldId id="316"/>
            <p14:sldId id="317"/>
            <p14:sldId id="318"/>
            <p14:sldId id="320"/>
            <p14:sldId id="321"/>
            <p14:sldId id="288"/>
            <p14:sldId id="271"/>
            <p14:sldId id="281"/>
            <p14:sldId id="280"/>
            <p14:sldId id="257"/>
            <p14:sldId id="275"/>
            <p14:sldId id="276"/>
          </p14:sldIdLst>
        </p14:section>
        <p14:section name="Saiba Mais" id="{2CC34DB2-6590-42C0-AD4B-A04C6060184E}">
          <p14:sldIdLst>
            <p14:sldId id="28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404040"/>
    <a:srgbClr val="FF9B45"/>
    <a:srgbClr val="DD462F"/>
    <a:srgbClr val="F8CFB6"/>
    <a:srgbClr val="F8CAB6"/>
    <a:srgbClr val="923922"/>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241" autoAdjust="0"/>
  </p:normalViewPr>
  <p:slideViewPr>
    <p:cSldViewPr snapToGrid="0">
      <p:cViewPr varScale="1">
        <p:scale>
          <a:sx n="78" d="100"/>
          <a:sy n="78" d="100"/>
        </p:scale>
        <p:origin x="878" y="6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3" d="100"/>
          <a:sy n="93" d="100"/>
        </p:scale>
        <p:origin x="295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BR"/>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2E8EFE0-5F29-4A8F-882F-2C5E3702D946}" type="datetime1">
              <a:rPr lang="pt-BR" smtClean="0"/>
              <a:t>05/05/2023</a:t>
            </a:fld>
            <a:endParaRPr lang="pt-BR"/>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BR"/>
          </a:p>
        </p:txBody>
      </p:sp>
      <p:sp>
        <p:nvSpPr>
          <p:cNvPr id="5" name="Espaço Reservado para o Número do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679768-A2FC-4D08-91F6-8DCE6C566B36}" type="slidenum">
              <a:rPr lang="pt-BR" smtClean="0"/>
              <a:t>‹nº›</a:t>
            </a:fld>
            <a:endParaRPr lang="pt-BR"/>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BR" noProof="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C915AE-A572-46FB-8F05-B028884B90C4}" type="datetime1">
              <a:rPr lang="pt-BR" smtClean="0"/>
              <a:pPr/>
              <a:t>05/05/2023</a:t>
            </a:fld>
            <a:endParaRPr lang="pt-BR" dirty="0"/>
          </a:p>
        </p:txBody>
      </p:sp>
      <p:sp>
        <p:nvSpPr>
          <p:cNvPr id="4" name="Espaço Reservado para Imagem do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pt-BR" noProof="0"/>
          </a:p>
        </p:txBody>
      </p:sp>
      <p:sp>
        <p:nvSpPr>
          <p:cNvPr id="5" name="Espaço Reservado para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BR" noProof="0"/>
          </a:p>
        </p:txBody>
      </p:sp>
      <p:sp>
        <p:nvSpPr>
          <p:cNvPr id="7" name="Espaço Reservado para o Número do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F61EA0F-A667-4B49-8422-0062BC55E249}" type="slidenum">
              <a:rPr lang="pt-BR" noProof="0" smtClean="0"/>
              <a:t>‹nº›</a:t>
            </a:fld>
            <a:endParaRPr lang="pt-BR" noProof="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a:xfrm>
            <a:off x="685800" y="1143000"/>
            <a:ext cx="5486400" cy="3086100"/>
          </a:xfrm>
        </p:spPr>
      </p:sp>
      <p:sp>
        <p:nvSpPr>
          <p:cNvPr id="3" name="Espaço Reservado para Nota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10"/>
          </p:nvPr>
        </p:nvSpPr>
        <p:spPr/>
        <p:txBody>
          <a:bodyPr rtlCol="0"/>
          <a:lstStyle/>
          <a:p>
            <a:pPr rtl="0"/>
            <a:fld id="{DF61EA0F-A667-4B49-8422-0062BC55E249}" type="slidenum">
              <a:rPr lang="pt-BR" smtClean="0"/>
              <a:t>1</a:t>
            </a:fld>
            <a:endParaRPr lang="pt-BR"/>
          </a:p>
        </p:txBody>
      </p:sp>
    </p:spTree>
    <p:extLst>
      <p:ext uri="{BB962C8B-B14F-4D97-AF65-F5344CB8AC3E}">
        <p14:creationId xmlns:p14="http://schemas.microsoft.com/office/powerpoint/2010/main" val="1011769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rtl="0"/>
            <a:fld id="{DF61EA0F-A667-4B49-8422-0062BC55E249}" type="slidenum">
              <a:rPr lang="pt-BR" smtClean="0"/>
              <a:t>41</a:t>
            </a:fld>
            <a:endParaRPr lang="pt-BR"/>
          </a:p>
        </p:txBody>
      </p:sp>
    </p:spTree>
    <p:extLst>
      <p:ext uri="{BB962C8B-B14F-4D97-AF65-F5344CB8AC3E}">
        <p14:creationId xmlns:p14="http://schemas.microsoft.com/office/powerpoint/2010/main" val="3715369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p:sp>
      <p:sp>
        <p:nvSpPr>
          <p:cNvPr id="3" name="Espaço Reservado para Nota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5"/>
          </p:nvPr>
        </p:nvSpPr>
        <p:spPr/>
        <p:txBody>
          <a:bodyPr rtlCol="0"/>
          <a:lstStyle/>
          <a:p>
            <a:pPr rtl="0"/>
            <a:fld id="{DF61EA0F-A667-4B49-8422-0062BC55E249}" type="slidenum">
              <a:rPr lang="pt-BR" smtClean="0"/>
              <a:t>42</a:t>
            </a:fld>
            <a:endParaRPr lang="pt-BR"/>
          </a:p>
        </p:txBody>
      </p:sp>
    </p:spTree>
    <p:extLst>
      <p:ext uri="{BB962C8B-B14F-4D97-AF65-F5344CB8AC3E}">
        <p14:creationId xmlns:p14="http://schemas.microsoft.com/office/powerpoint/2010/main" val="3034230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DF61EA0F-A667-4B49-8422-0062BC55E249}" type="slidenum">
              <a:rPr lang="pt-BR" smtClean="0"/>
              <a:t>43</a:t>
            </a:fld>
            <a:endParaRPr lang="pt-BR"/>
          </a:p>
        </p:txBody>
      </p:sp>
    </p:spTree>
    <p:extLst>
      <p:ext uri="{BB962C8B-B14F-4D97-AF65-F5344CB8AC3E}">
        <p14:creationId xmlns:p14="http://schemas.microsoft.com/office/powerpoint/2010/main" val="37647193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DF61EA0F-A667-4B49-8422-0062BC55E249}" type="slidenum">
              <a:rPr lang="pt-BR" smtClean="0"/>
              <a:t>44</a:t>
            </a:fld>
            <a:endParaRPr lang="pt-BR"/>
          </a:p>
        </p:txBody>
      </p:sp>
    </p:spTree>
    <p:extLst>
      <p:ext uri="{BB962C8B-B14F-4D97-AF65-F5344CB8AC3E}">
        <p14:creationId xmlns:p14="http://schemas.microsoft.com/office/powerpoint/2010/main" val="5174263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a:xfrm>
            <a:off x="685800" y="1143000"/>
            <a:ext cx="5486400" cy="3086100"/>
          </a:xfrm>
        </p:spPr>
      </p:sp>
      <p:sp>
        <p:nvSpPr>
          <p:cNvPr id="3" name="Espaço Reservado para Nota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10"/>
          </p:nvPr>
        </p:nvSpPr>
        <p:spPr/>
        <p:txBody>
          <a:bodyPr rtlCol="0"/>
          <a:lstStyle/>
          <a:p>
            <a:pPr rtl="0"/>
            <a:fld id="{DF61EA0F-A667-4B49-8422-0062BC55E249}" type="slidenum">
              <a:rPr lang="pt-BR" smtClean="0"/>
              <a:t>45</a:t>
            </a:fld>
            <a:endParaRPr lang="pt-BR"/>
          </a:p>
        </p:txBody>
      </p:sp>
    </p:spTree>
    <p:extLst>
      <p:ext uri="{BB962C8B-B14F-4D97-AF65-F5344CB8AC3E}">
        <p14:creationId xmlns:p14="http://schemas.microsoft.com/office/powerpoint/2010/main" val="3421780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a:xfrm>
            <a:off x="685800" y="1143000"/>
            <a:ext cx="5486400" cy="3086100"/>
          </a:xfrm>
        </p:spPr>
      </p:sp>
      <p:sp>
        <p:nvSpPr>
          <p:cNvPr id="3" name="Espaço Reservado para Nota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10"/>
          </p:nvPr>
        </p:nvSpPr>
        <p:spPr/>
        <p:txBody>
          <a:bodyPr rtlCol="0"/>
          <a:lstStyle/>
          <a:p>
            <a:pPr rtl="0"/>
            <a:fld id="{DF61EA0F-A667-4B49-8422-0062BC55E249}" type="slidenum">
              <a:rPr lang="pt-BR" smtClean="0"/>
              <a:t>2</a:t>
            </a:fld>
            <a:endParaRPr lang="pt-BR"/>
          </a:p>
        </p:txBody>
      </p:sp>
    </p:spTree>
    <p:extLst>
      <p:ext uri="{BB962C8B-B14F-4D97-AF65-F5344CB8AC3E}">
        <p14:creationId xmlns:p14="http://schemas.microsoft.com/office/powerpoint/2010/main" val="1642802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rtl="0"/>
            <a:fld id="{DF61EA0F-A667-4B49-8422-0062BC55E249}" type="slidenum">
              <a:rPr lang="pt-BR" smtClean="0"/>
              <a:t>7</a:t>
            </a:fld>
            <a:endParaRPr lang="pt-BR"/>
          </a:p>
        </p:txBody>
      </p:sp>
    </p:spTree>
    <p:extLst>
      <p:ext uri="{BB962C8B-B14F-4D97-AF65-F5344CB8AC3E}">
        <p14:creationId xmlns:p14="http://schemas.microsoft.com/office/powerpoint/2010/main" val="322106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a:xfrm>
            <a:off x="685800" y="1143000"/>
            <a:ext cx="5486400" cy="3086100"/>
          </a:xfrm>
        </p:spPr>
      </p:sp>
      <p:sp>
        <p:nvSpPr>
          <p:cNvPr id="3" name="Espaço Reservado para Nota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10"/>
          </p:nvPr>
        </p:nvSpPr>
        <p:spPr/>
        <p:txBody>
          <a:bodyPr rtlCol="0"/>
          <a:lstStyle/>
          <a:p>
            <a:pPr rtl="0"/>
            <a:fld id="{DF61EA0F-A667-4B49-8422-0062BC55E249}" type="slidenum">
              <a:rPr lang="pt-BR" smtClean="0"/>
              <a:t>19</a:t>
            </a:fld>
            <a:endParaRPr lang="pt-BR"/>
          </a:p>
        </p:txBody>
      </p:sp>
    </p:spTree>
    <p:extLst>
      <p:ext uri="{BB962C8B-B14F-4D97-AF65-F5344CB8AC3E}">
        <p14:creationId xmlns:p14="http://schemas.microsoft.com/office/powerpoint/2010/main" val="3701883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a:xfrm>
            <a:off x="685800" y="1143000"/>
            <a:ext cx="5486400" cy="3086100"/>
          </a:xfrm>
        </p:spPr>
      </p:sp>
      <p:sp>
        <p:nvSpPr>
          <p:cNvPr id="3" name="Espaço Reservado para Nota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10"/>
          </p:nvPr>
        </p:nvSpPr>
        <p:spPr/>
        <p:txBody>
          <a:bodyPr rtlCol="0"/>
          <a:lstStyle/>
          <a:p>
            <a:pPr rtl="0"/>
            <a:fld id="{DF61EA0F-A667-4B49-8422-0062BC55E249}" type="slidenum">
              <a:rPr lang="pt-BR" smtClean="0"/>
              <a:t>28</a:t>
            </a:fld>
            <a:endParaRPr lang="pt-BR"/>
          </a:p>
        </p:txBody>
      </p:sp>
    </p:spTree>
    <p:extLst>
      <p:ext uri="{BB962C8B-B14F-4D97-AF65-F5344CB8AC3E}">
        <p14:creationId xmlns:p14="http://schemas.microsoft.com/office/powerpoint/2010/main" val="2081104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a:xfrm>
            <a:off x="685800" y="1143000"/>
            <a:ext cx="5486400" cy="3086100"/>
          </a:xfrm>
        </p:spPr>
      </p:sp>
      <p:sp>
        <p:nvSpPr>
          <p:cNvPr id="3" name="Espaço Reservado para Nota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10"/>
          </p:nvPr>
        </p:nvSpPr>
        <p:spPr/>
        <p:txBody>
          <a:bodyPr rtlCol="0"/>
          <a:lstStyle/>
          <a:p>
            <a:pPr rtl="0"/>
            <a:fld id="{DF61EA0F-A667-4B49-8422-0062BC55E249}" type="slidenum">
              <a:rPr lang="pt-BR" smtClean="0"/>
              <a:t>36</a:t>
            </a:fld>
            <a:endParaRPr lang="pt-BR"/>
          </a:p>
        </p:txBody>
      </p:sp>
    </p:spTree>
    <p:extLst>
      <p:ext uri="{BB962C8B-B14F-4D97-AF65-F5344CB8AC3E}">
        <p14:creationId xmlns:p14="http://schemas.microsoft.com/office/powerpoint/2010/main" val="2276413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rtl="0"/>
            <a:fld id="{DF61EA0F-A667-4B49-8422-0062BC55E249}" type="slidenum">
              <a:rPr lang="pt-BR" smtClean="0"/>
              <a:t>38</a:t>
            </a:fld>
            <a:endParaRPr lang="pt-BR"/>
          </a:p>
        </p:txBody>
      </p:sp>
    </p:spTree>
    <p:extLst>
      <p:ext uri="{BB962C8B-B14F-4D97-AF65-F5344CB8AC3E}">
        <p14:creationId xmlns:p14="http://schemas.microsoft.com/office/powerpoint/2010/main" val="298645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DF61EA0F-A667-4B49-8422-0062BC55E249}" type="slidenum">
              <a:rPr lang="pt-BR" smtClean="0"/>
              <a:t>39</a:t>
            </a:fld>
            <a:endParaRPr lang="pt-BR"/>
          </a:p>
        </p:txBody>
      </p:sp>
    </p:spTree>
    <p:extLst>
      <p:ext uri="{BB962C8B-B14F-4D97-AF65-F5344CB8AC3E}">
        <p14:creationId xmlns:p14="http://schemas.microsoft.com/office/powerpoint/2010/main" val="40270436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DF61EA0F-A667-4B49-8422-0062BC55E249}" type="slidenum">
              <a:rPr lang="pt-BR" smtClean="0"/>
              <a:t>40</a:t>
            </a:fld>
            <a:endParaRPr lang="pt-BR"/>
          </a:p>
        </p:txBody>
      </p:sp>
    </p:spTree>
    <p:extLst>
      <p:ext uri="{BB962C8B-B14F-4D97-AF65-F5344CB8AC3E}">
        <p14:creationId xmlns:p14="http://schemas.microsoft.com/office/powerpoint/2010/main" val="876985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
        <p:nvSpPr>
          <p:cNvPr id="7" name="Retângulo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sz="1800" noProof="0"/>
          </a:p>
        </p:txBody>
      </p:sp>
      <p:sp>
        <p:nvSpPr>
          <p:cNvPr id="2" name="Título 1"/>
          <p:cNvSpPr>
            <a:spLocks noGrp="1"/>
          </p:cNvSpPr>
          <p:nvPr>
            <p:ph type="title" hasCustomPrompt="1"/>
          </p:nvPr>
        </p:nvSpPr>
        <p:spPr/>
        <p:txBody>
          <a:bodyPr rtlCol="0"/>
          <a:lstStyle/>
          <a:p>
            <a:pPr rtl="0"/>
            <a:r>
              <a:rPr lang="pt-BR" noProof="0"/>
              <a:t>Clique para editar o estilo de título Mestre</a:t>
            </a:r>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
        <p:nvSpPr>
          <p:cNvPr id="9" name="Retângulo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pt-BR" sz="1800" noProof="0"/>
          </a:p>
        </p:txBody>
      </p:sp>
      <p:cxnSp>
        <p:nvCxnSpPr>
          <p:cNvPr id="12" name="Conector Reto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ítulo 3"/>
          <p:cNvSpPr>
            <a:spLocks noGrp="1"/>
          </p:cNvSpPr>
          <p:nvPr>
            <p:ph type="title" hasCustomPrompt="1"/>
          </p:nvPr>
        </p:nvSpPr>
        <p:spPr>
          <a:xfrm>
            <a:off x="521207" y="448056"/>
            <a:ext cx="6877119" cy="640080"/>
          </a:xfrm>
        </p:spPr>
        <p:txBody>
          <a:bodyPr rtlCol="0" anchor="b" anchorCtr="0">
            <a:normAutofit/>
          </a:bodyPr>
          <a:lstStyle>
            <a:lvl1pPr>
              <a:defRPr sz="2800">
                <a:solidFill>
                  <a:schemeClr val="bg2">
                    <a:lumMod val="25000"/>
                  </a:schemeClr>
                </a:solidFill>
              </a:defRPr>
            </a:lvl1pPr>
          </a:lstStyle>
          <a:p>
            <a:pPr rtl="0"/>
            <a:r>
              <a:rPr lang="pt-BR" noProof="0"/>
              <a:t>Clique para editar o estilo de título Mestre</a:t>
            </a:r>
          </a:p>
        </p:txBody>
      </p:sp>
      <p:sp>
        <p:nvSpPr>
          <p:cNvPr id="3" name="Espaço Reservado para Conteúdo 2"/>
          <p:cNvSpPr>
            <a:spLocks noGrp="1"/>
          </p:cNvSpPr>
          <p:nvPr>
            <p:ph sz="quarter" idx="10" hasCustomPrompt="1"/>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rtl="0">
              <a:lnSpc>
                <a:spcPct val="150000"/>
              </a:lnSpc>
              <a:spcBef>
                <a:spcPts val="1000"/>
              </a:spcBef>
              <a:spcAft>
                <a:spcPts val="1200"/>
              </a:spcAft>
              <a:buNone/>
            </a:pPr>
            <a:r>
              <a:rPr lang="pt-BR" noProof="0" dirty="0"/>
              <a:t>Clique para editar o texto Mestre</a:t>
            </a:r>
          </a:p>
          <a:p>
            <a:pPr marL="0" lvl="1" indent="0" rtl="0">
              <a:lnSpc>
                <a:spcPct val="150000"/>
              </a:lnSpc>
              <a:spcBef>
                <a:spcPts val="1000"/>
              </a:spcBef>
              <a:spcAft>
                <a:spcPts val="1200"/>
              </a:spcAft>
              <a:buNone/>
            </a:pPr>
            <a:r>
              <a:rPr lang="pt-BR" noProof="0" dirty="0"/>
              <a:t>Segundo nível</a:t>
            </a:r>
          </a:p>
          <a:p>
            <a:pPr marL="0" lvl="2" indent="0" rtl="0">
              <a:lnSpc>
                <a:spcPct val="150000"/>
              </a:lnSpc>
              <a:spcBef>
                <a:spcPts val="1000"/>
              </a:spcBef>
              <a:spcAft>
                <a:spcPts val="1200"/>
              </a:spcAft>
              <a:buNone/>
            </a:pPr>
            <a:r>
              <a:rPr lang="pt-BR" noProof="0" dirty="0"/>
              <a:t>Terceiro nível</a:t>
            </a:r>
          </a:p>
          <a:p>
            <a:pPr marL="0" lvl="3" indent="0" rtl="0">
              <a:lnSpc>
                <a:spcPct val="150000"/>
              </a:lnSpc>
              <a:spcBef>
                <a:spcPts val="1000"/>
              </a:spcBef>
              <a:spcAft>
                <a:spcPts val="1200"/>
              </a:spcAft>
              <a:buNone/>
            </a:pPr>
            <a:r>
              <a:rPr lang="pt-BR" noProof="0" dirty="0"/>
              <a:t>Quarto nível</a:t>
            </a:r>
          </a:p>
          <a:p>
            <a:pPr marL="0" lvl="4" indent="0" rtl="0">
              <a:lnSpc>
                <a:spcPct val="150000"/>
              </a:lnSpc>
              <a:spcBef>
                <a:spcPts val="1000"/>
              </a:spcBef>
              <a:spcAft>
                <a:spcPts val="1200"/>
              </a:spcAft>
              <a:buNone/>
            </a:pPr>
            <a:r>
              <a:rPr lang="pt-BR" noProof="0" dirty="0"/>
              <a:t>Quinto nível</a:t>
            </a:r>
          </a:p>
        </p:txBody>
      </p:sp>
      <p:sp>
        <p:nvSpPr>
          <p:cNvPr id="6" name="Espaço Reservado para Data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pPr rtl="0"/>
            <a:fld id="{DFFABA16-A60E-4C58-9DC9-284576B05B35}" type="datetime1">
              <a:rPr lang="pt-BR" noProof="0" smtClean="0"/>
              <a:t>05/05/2023</a:t>
            </a:fld>
            <a:endParaRPr lang="pt-BR" noProof="0"/>
          </a:p>
        </p:txBody>
      </p:sp>
      <p:sp>
        <p:nvSpPr>
          <p:cNvPr id="7" name="Espaço Reservado para Rodapé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pPr rtl="0"/>
            <a:endParaRPr lang="pt-BR" noProof="0"/>
          </a:p>
        </p:txBody>
      </p:sp>
      <p:sp>
        <p:nvSpPr>
          <p:cNvPr id="8" name="Espaço Reservado para o Número do Slide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pPr rtl="0"/>
            <a:fld id="{9860EDB8-5305-433F-BE41-D7A86D811DB3}" type="slidenum">
              <a:rPr lang="pt-BR" noProof="0" smtClean="0"/>
              <a:pPr rtl="0"/>
              <a:t>‹nº›</a:t>
            </a:fld>
            <a:endParaRPr lang="pt-BR" noProof="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abeçalho da seção">
    <p:spTree>
      <p:nvGrpSpPr>
        <p:cNvPr id="1" name=""/>
        <p:cNvGrpSpPr/>
        <p:nvPr/>
      </p:nvGrpSpPr>
      <p:grpSpPr>
        <a:xfrm>
          <a:off x="0" y="0"/>
          <a:ext cx="0" cy="0"/>
          <a:chOff x="0" y="0"/>
          <a:chExt cx="0" cy="0"/>
        </a:xfrm>
      </p:grpSpPr>
      <p:sp>
        <p:nvSpPr>
          <p:cNvPr id="9" name="Retângulo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sz="1800" noProof="0"/>
          </a:p>
        </p:txBody>
      </p:sp>
      <p:sp>
        <p:nvSpPr>
          <p:cNvPr id="10" name="Retângulo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sz="1800" noProof="0"/>
          </a:p>
        </p:txBody>
      </p:sp>
      <p:sp>
        <p:nvSpPr>
          <p:cNvPr id="2" name="Título 1"/>
          <p:cNvSpPr>
            <a:spLocks noGrp="1"/>
          </p:cNvSpPr>
          <p:nvPr>
            <p:ph type="title" hasCustomPrompt="1"/>
          </p:nvPr>
        </p:nvSpPr>
        <p:spPr>
          <a:xfrm>
            <a:off x="521208" y="1536192"/>
            <a:ext cx="6876288" cy="640080"/>
          </a:xfrm>
        </p:spPr>
        <p:txBody>
          <a:bodyPr rtlCol="0">
            <a:normAutofit/>
          </a:bodyPr>
          <a:lstStyle>
            <a:lvl1pPr>
              <a:defRPr sz="3600">
                <a:solidFill>
                  <a:schemeClr val="bg1"/>
                </a:solidFill>
              </a:defRPr>
            </a:lvl1pPr>
          </a:lstStyle>
          <a:p>
            <a:pPr rtl="0"/>
            <a:r>
              <a:rPr lang="pt-BR" noProof="0"/>
              <a:t>Clique para editar o estilo de título Mestre</a:t>
            </a:r>
          </a:p>
        </p:txBody>
      </p:sp>
      <p:sp>
        <p:nvSpPr>
          <p:cNvPr id="7" name="Espaço Reservado para Conteúdo 6"/>
          <p:cNvSpPr>
            <a:spLocks noGrp="1"/>
          </p:cNvSpPr>
          <p:nvPr>
            <p:ph sz="quarter" idx="13" hasCustomPrompt="1"/>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rtl="0">
              <a:lnSpc>
                <a:spcPct val="150000"/>
              </a:lnSpc>
              <a:spcBef>
                <a:spcPts val="1000"/>
              </a:spcBef>
              <a:spcAft>
                <a:spcPts val="1200"/>
              </a:spcAft>
              <a:buNone/>
            </a:pPr>
            <a:r>
              <a:rPr lang="pt-BR" noProof="0"/>
              <a:t>Clique para editar o texto Mestre</a:t>
            </a:r>
          </a:p>
          <a:p>
            <a:pPr marL="0" lvl="1" indent="0" rtl="0">
              <a:lnSpc>
                <a:spcPct val="150000"/>
              </a:lnSpc>
              <a:spcBef>
                <a:spcPts val="1000"/>
              </a:spcBef>
              <a:spcAft>
                <a:spcPts val="1200"/>
              </a:spcAft>
              <a:buNone/>
            </a:pPr>
            <a:r>
              <a:rPr lang="pt-BR" noProof="0"/>
              <a:t>Segundo nível</a:t>
            </a:r>
          </a:p>
          <a:p>
            <a:pPr marL="0" lvl="2" indent="0" rtl="0">
              <a:lnSpc>
                <a:spcPct val="150000"/>
              </a:lnSpc>
              <a:spcBef>
                <a:spcPts val="1000"/>
              </a:spcBef>
              <a:spcAft>
                <a:spcPts val="1200"/>
              </a:spcAft>
              <a:buNone/>
            </a:pPr>
            <a:r>
              <a:rPr lang="pt-BR" noProof="0"/>
              <a:t>Terceiro nível</a:t>
            </a:r>
          </a:p>
          <a:p>
            <a:pPr marL="0" lvl="3" indent="0" rtl="0">
              <a:lnSpc>
                <a:spcPct val="150000"/>
              </a:lnSpc>
              <a:spcBef>
                <a:spcPts val="1000"/>
              </a:spcBef>
              <a:spcAft>
                <a:spcPts val="1200"/>
              </a:spcAft>
              <a:buNone/>
            </a:pPr>
            <a:r>
              <a:rPr lang="pt-BR" noProof="0"/>
              <a:t>Quarto nível</a:t>
            </a:r>
          </a:p>
          <a:p>
            <a:pPr marL="0" lvl="4" indent="0" rtl="0">
              <a:lnSpc>
                <a:spcPct val="150000"/>
              </a:lnSpc>
              <a:spcBef>
                <a:spcPts val="1000"/>
              </a:spcBef>
              <a:spcAft>
                <a:spcPts val="1200"/>
              </a:spcAft>
              <a:buNone/>
            </a:pPr>
            <a:r>
              <a:rPr lang="pt-BR" noProof="0"/>
              <a:t>Quinto nível</a:t>
            </a:r>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tângulo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pt-BR" sz="1800" noProof="0"/>
          </a:p>
        </p:txBody>
      </p:sp>
      <p:sp>
        <p:nvSpPr>
          <p:cNvPr id="2" name="Espaço Reservado para Título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pt-BR" noProof="0"/>
              <a:t>Clique para editar o estilo de título Mestre</a:t>
            </a:r>
          </a:p>
        </p:txBody>
      </p:sp>
      <p:sp>
        <p:nvSpPr>
          <p:cNvPr id="3" name="Espaço Reservado para Texto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Data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pPr rtl="0"/>
            <a:fld id="{495CCA5C-24EB-4738-B463-0ADFEF5D3564}" type="datetime1">
              <a:rPr lang="pt-BR" noProof="0" smtClean="0"/>
              <a:t>05/05/2023</a:t>
            </a:fld>
            <a:endParaRPr lang="pt-BR" noProof="0" dirty="0"/>
          </a:p>
        </p:txBody>
      </p:sp>
      <p:sp>
        <p:nvSpPr>
          <p:cNvPr id="5" name="Espaço Reservado para Rodapé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pPr rtl="0"/>
            <a:endParaRPr lang="pt-BR" noProof="0"/>
          </a:p>
        </p:txBody>
      </p:sp>
      <p:sp>
        <p:nvSpPr>
          <p:cNvPr id="6" name="Espaço Reservado para o Número do Slide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pPr rtl="0"/>
            <a:fld id="{9860EDB8-5305-433F-BE41-D7A86D811DB3}" type="slidenum">
              <a:rPr lang="pt-BR" noProof="0" smtClean="0"/>
              <a:pPr rtl="0"/>
              <a:t>‹nº›</a:t>
            </a:fld>
            <a:endParaRPr lang="pt-BR" noProof="0"/>
          </a:p>
        </p:txBody>
      </p:sp>
      <p:cxnSp>
        <p:nvCxnSpPr>
          <p:cNvPr id="8" name="Conector Reto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sldNum="0" hdr="0" ftr="0" dt="0"/>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hyperlink" Target="https://wwws.minhaseconomias.com.br/" TargetMode="External"/><Relationship Id="rId3" Type="http://schemas.openxmlformats.org/officeDocument/2006/relationships/hyperlink" Target="https://www.meistertask.com/pt" TargetMode="External"/><Relationship Id="rId7" Type="http://schemas.openxmlformats.org/officeDocument/2006/relationships/hyperlink" Target="https://cursos.alura.com.br/forum/topico-sugestao-de-aplicativo-51190" TargetMode="External"/><Relationship Id="rId2" Type="http://schemas.openxmlformats.org/officeDocument/2006/relationships/hyperlink" Target="https://www.mindmeister.com/" TargetMode="External"/><Relationship Id="rId1" Type="http://schemas.openxmlformats.org/officeDocument/2006/relationships/slideLayout" Target="../slideLayouts/slideLayout2.xml"/><Relationship Id="rId6" Type="http://schemas.openxmlformats.org/officeDocument/2006/relationships/hyperlink" Target="https://www.toodledo.com/" TargetMode="External"/><Relationship Id="rId5" Type="http://schemas.openxmlformats.org/officeDocument/2006/relationships/hyperlink" Target="https://itunes.apple.com/br/app/momentum-habit-tracker-routines-goals-rituals/id946923599?mt=8" TargetMode="External"/><Relationship Id="rId4" Type="http://schemas.openxmlformats.org/officeDocument/2006/relationships/hyperlink" Target="https://chrome.google.com/webstore/detail/marinara-pomodoro%C2%AE-assist/lojgmehidjdhhbmpjfamhpkpodfcodef" TargetMode="External"/><Relationship Id="rId9" Type="http://schemas.openxmlformats.org/officeDocument/2006/relationships/hyperlink" Target="https://play.google.com/store/apps/details?id=com.minhaseconomias"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pomodoro-tracker.com/" TargetMode="External"/><Relationship Id="rId2" Type="http://schemas.openxmlformats.org/officeDocument/2006/relationships/hyperlink" Target="https://play.google.com/store/apps/details?id=com.jp.tsurutan.routintaskmanage&amp;hl=pt_BR" TargetMode="External"/><Relationship Id="rId1" Type="http://schemas.openxmlformats.org/officeDocument/2006/relationships/slideLayout" Target="../slideLayouts/slideLayout2.xml"/><Relationship Id="rId6" Type="http://schemas.openxmlformats.org/officeDocument/2006/relationships/hyperlink" Target="https://play.google.com/store/apps/details?id=cz.mobilesoft.appblock&amp;hl=pt_BR" TargetMode="External"/><Relationship Id="rId5" Type="http://schemas.openxmlformats.org/officeDocument/2006/relationships/hyperlink" Target="https://play.google.com/store/apps/details?id=com.gmail.jmartindev.timetune" TargetMode="External"/><Relationship Id="rId4" Type="http://schemas.openxmlformats.org/officeDocument/2006/relationships/hyperlink" Target="https://play.google.com/store/apps/details?id=com.apps.dsimpletools.helpmefocus"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keep.google.com/u/0/" TargetMode="External"/><Relationship Id="rId2" Type="http://schemas.openxmlformats.org/officeDocument/2006/relationships/hyperlink" Target="https://play.google.com/store/apps/details?id=com.humanhelper.forhuman.quick&amp;hl=pt"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www.youtube.com/watch?v=crXlh_maURY"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cursos.alura.com.br/forum/topico-dicas-para-acordar-cedo-49647"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www.amazon.com.br/Nunca-Deixe-Tentar-Cole%C3%A7%C3%A3o-Esporte/dp/8575424610"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chrome.google.com/webstore/detail/blocksite-block-websites/eiimnmioipafcokbfikbljfdeojpcgbh"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cursos.alura.com.br/forum/topico-dica-de-video-do-youtube-sobre-tecnica-anti-procrastinacao-83803" TargetMode="External"/><Relationship Id="rId2" Type="http://schemas.openxmlformats.org/officeDocument/2006/relationships/hyperlink" Target="https://www.youtube.com/watch?v=arj7oStGLkU&amp;feature=youtu.be"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5" Type="http://schemas.microsoft.com/office/2017/04/relationships/track" Target="../media/track1.vtt"/><Relationship Id="rId4" Type="http://schemas.openxmlformats.org/officeDocument/2006/relationships/notesSlide" Target="../notesSlides/notesSlide9.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png"/><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go.microsoft.com/fwlink/?LinkId=617172" TargetMode="External"/><Relationship Id="rId7" Type="http://schemas.openxmlformats.org/officeDocument/2006/relationships/hyperlink" Target="Selecione%20aqui%20para%20ir%20para%20o%20treinamento%20gratuito%20do%20PowerPoint."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hyperlink" Target="http://go.microsoft.com/fwlink/?LinkId=623327"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838200" y="1164324"/>
            <a:ext cx="10515600" cy="2387600"/>
          </a:xfrm>
        </p:spPr>
        <p:txBody>
          <a:bodyPr rtlCol="0" anchor="ctr" anchorCtr="0">
            <a:normAutofit/>
          </a:bodyPr>
          <a:lstStyle/>
          <a:p>
            <a:pPr rtl="0"/>
            <a:r>
              <a:rPr lang="pt-BR" sz="4800" b="1" dirty="0">
                <a:solidFill>
                  <a:schemeClr val="bg1"/>
                </a:solidFill>
              </a:rPr>
              <a:t>Desenvolvimento Pessoal T5 - ONE</a:t>
            </a:r>
          </a:p>
        </p:txBody>
      </p:sp>
      <p:sp>
        <p:nvSpPr>
          <p:cNvPr id="3" name="Subtítulo 2"/>
          <p:cNvSpPr>
            <a:spLocks noGrp="1"/>
          </p:cNvSpPr>
          <p:nvPr>
            <p:ph type="subTitle" idx="4294967295"/>
          </p:nvPr>
        </p:nvSpPr>
        <p:spPr>
          <a:xfrm>
            <a:off x="855620" y="2933105"/>
            <a:ext cx="9582736" cy="1137793"/>
          </a:xfrm>
        </p:spPr>
        <p:txBody>
          <a:bodyPr rtlCol="0">
            <a:normAutofit/>
          </a:bodyPr>
          <a:lstStyle/>
          <a:p>
            <a:pPr marL="0" indent="0" rtl="0">
              <a:buNone/>
            </a:pPr>
            <a:r>
              <a:rPr lang="pt-BR" sz="2400" dirty="0">
                <a:solidFill>
                  <a:schemeClr val="bg1"/>
                </a:solidFill>
                <a:latin typeface="+mj-lt"/>
              </a:rPr>
              <a:t>Hábitos: da produtividade às metas pessoais</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97CBA4-52C5-81A1-6203-20F43E2F688F}"/>
              </a:ext>
            </a:extLst>
          </p:cNvPr>
          <p:cNvSpPr>
            <a:spLocks noGrp="1"/>
          </p:cNvSpPr>
          <p:nvPr>
            <p:ph type="title"/>
          </p:nvPr>
        </p:nvSpPr>
        <p:spPr/>
        <p:txBody>
          <a:bodyPr/>
          <a:lstStyle/>
          <a:p>
            <a:r>
              <a:rPr lang="pt-BR" dirty="0"/>
              <a:t>O Loop do hábito</a:t>
            </a:r>
          </a:p>
        </p:txBody>
      </p:sp>
      <p:sp>
        <p:nvSpPr>
          <p:cNvPr id="3" name="Espaço Reservado para Conteúdo 2">
            <a:extLst>
              <a:ext uri="{FF2B5EF4-FFF2-40B4-BE49-F238E27FC236}">
                <a16:creationId xmlns:a16="http://schemas.microsoft.com/office/drawing/2014/main" id="{2B614799-396D-C891-2C53-9E26F6AE6FCB}"/>
              </a:ext>
            </a:extLst>
          </p:cNvPr>
          <p:cNvSpPr>
            <a:spLocks noGrp="1"/>
          </p:cNvSpPr>
          <p:nvPr>
            <p:ph sz="quarter" idx="10"/>
          </p:nvPr>
        </p:nvSpPr>
        <p:spPr>
          <a:xfrm>
            <a:off x="539496" y="1435608"/>
            <a:ext cx="4416552" cy="4886534"/>
          </a:xfrm>
        </p:spPr>
        <p:txBody>
          <a:bodyPr>
            <a:normAutofit/>
          </a:bodyPr>
          <a:lstStyle/>
          <a:p>
            <a:r>
              <a:rPr lang="pt-BR" b="1" dirty="0"/>
              <a:t>Piloto automático:</a:t>
            </a:r>
          </a:p>
          <a:p>
            <a:pPr marL="171450" indent="-171450">
              <a:buFont typeface="Wingdings" panose="05000000000000000000" pitchFamily="2" charset="2"/>
              <a:buChar char="q"/>
            </a:pPr>
            <a:r>
              <a:rPr lang="pt-BR" dirty="0"/>
              <a:t>   Andar de bicicleta</a:t>
            </a:r>
          </a:p>
          <a:p>
            <a:pPr marL="171450" indent="-171450">
              <a:buFont typeface="Wingdings" panose="05000000000000000000" pitchFamily="2" charset="2"/>
              <a:buChar char="q"/>
            </a:pPr>
            <a:r>
              <a:rPr lang="pt-BR" dirty="0"/>
              <a:t>   Dirigir </a:t>
            </a:r>
          </a:p>
          <a:p>
            <a:pPr marL="171450" indent="-171450">
              <a:buFont typeface="Wingdings" panose="05000000000000000000" pitchFamily="2" charset="2"/>
              <a:buChar char="q"/>
            </a:pPr>
            <a:r>
              <a:rPr lang="pt-BR" dirty="0"/>
              <a:t>   Cozinhar</a:t>
            </a:r>
            <a:br>
              <a:rPr lang="pt-BR" dirty="0"/>
            </a:br>
            <a:br>
              <a:rPr lang="pt-BR" dirty="0"/>
            </a:br>
            <a:endParaRPr lang="pt-BR" dirty="0"/>
          </a:p>
          <a:p>
            <a:r>
              <a:rPr lang="pt-BR" b="1" dirty="0"/>
              <a:t>Dá pra sair do piloto automático? </a:t>
            </a:r>
          </a:p>
          <a:p>
            <a:pPr algn="l">
              <a:lnSpc>
                <a:spcPct val="100000"/>
              </a:lnSpc>
            </a:pPr>
            <a:r>
              <a:rPr lang="pt-BR" b="0" i="0" u="none" strike="noStrike" baseline="0" dirty="0"/>
              <a:t>“Hábitos são sequências de ações aprendidas depois de muita repetição, até que passam a ser executadas com o mínimo de esforço mental.” - Wolfram Schultz</a:t>
            </a:r>
            <a:endParaRPr lang="pt-BR" dirty="0"/>
          </a:p>
        </p:txBody>
      </p:sp>
      <p:sp>
        <p:nvSpPr>
          <p:cNvPr id="4" name="Espaço Reservado para Conteúdo 2">
            <a:extLst>
              <a:ext uri="{FF2B5EF4-FFF2-40B4-BE49-F238E27FC236}">
                <a16:creationId xmlns:a16="http://schemas.microsoft.com/office/drawing/2014/main" id="{9CDBA926-54FD-CF8D-6C45-1B7438BE88E0}"/>
              </a:ext>
            </a:extLst>
          </p:cNvPr>
          <p:cNvSpPr txBox="1">
            <a:spLocks/>
          </p:cNvSpPr>
          <p:nvPr/>
        </p:nvSpPr>
        <p:spPr>
          <a:xfrm>
            <a:off x="6528619" y="1435608"/>
            <a:ext cx="4416552" cy="5102844"/>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pt-BR" b="1" dirty="0"/>
              <a:t>O que nos motiva? </a:t>
            </a:r>
          </a:p>
          <a:p>
            <a:r>
              <a:rPr lang="pt-BR" i="1" dirty="0"/>
              <a:t>Exemplo 1: Fazer natação </a:t>
            </a:r>
          </a:p>
          <a:p>
            <a:pPr marL="171450" indent="-171450">
              <a:buFont typeface="Wingdings" panose="05000000000000000000" pitchFamily="2" charset="2"/>
              <a:buChar char="q"/>
            </a:pPr>
            <a:r>
              <a:rPr lang="pt-BR" dirty="0"/>
              <a:t>   </a:t>
            </a:r>
            <a:r>
              <a:rPr lang="pt-BR" b="1" dirty="0"/>
              <a:t>Deixa</a:t>
            </a:r>
            <a:r>
              <a:rPr lang="pt-BR" dirty="0"/>
              <a:t>: Acordar e ver os óculos da natação </a:t>
            </a:r>
          </a:p>
          <a:p>
            <a:pPr marL="171450" indent="-171450">
              <a:buFont typeface="Wingdings" panose="05000000000000000000" pitchFamily="2" charset="2"/>
              <a:buChar char="q"/>
            </a:pPr>
            <a:r>
              <a:rPr lang="pt-BR" dirty="0"/>
              <a:t>   </a:t>
            </a:r>
            <a:r>
              <a:rPr lang="pt-BR" b="1" dirty="0"/>
              <a:t>Rotina</a:t>
            </a:r>
            <a:r>
              <a:rPr lang="pt-BR" dirty="0"/>
              <a:t>: Nadar 500 metros </a:t>
            </a:r>
          </a:p>
          <a:p>
            <a:pPr marL="171450" indent="-171450">
              <a:buFont typeface="Wingdings" panose="05000000000000000000" pitchFamily="2" charset="2"/>
              <a:buChar char="q"/>
            </a:pPr>
            <a:r>
              <a:rPr lang="pt-BR" dirty="0"/>
              <a:t>   </a:t>
            </a:r>
            <a:r>
              <a:rPr lang="pt-BR" b="1" dirty="0"/>
              <a:t>Recompensa</a:t>
            </a:r>
            <a:r>
              <a:rPr lang="pt-BR" dirty="0"/>
              <a:t>: Endorfina e relaxamento </a:t>
            </a:r>
          </a:p>
          <a:p>
            <a:r>
              <a:rPr lang="pt-BR" i="1" dirty="0"/>
              <a:t>Exemplo 2: Aprender espanhol</a:t>
            </a:r>
          </a:p>
          <a:p>
            <a:pPr marL="171450" indent="-171450">
              <a:buFont typeface="Wingdings" panose="05000000000000000000" pitchFamily="2" charset="2"/>
              <a:buChar char="q"/>
            </a:pPr>
            <a:r>
              <a:rPr lang="pt-BR" dirty="0"/>
              <a:t>   </a:t>
            </a:r>
            <a:r>
              <a:rPr lang="pt-BR" b="1" dirty="0"/>
              <a:t>Deixa</a:t>
            </a:r>
            <a:r>
              <a:rPr lang="pt-BR" dirty="0"/>
              <a:t>: Trajeto casa – trabalho, trabalho - casa</a:t>
            </a:r>
          </a:p>
          <a:p>
            <a:pPr marL="171450" indent="-171450">
              <a:buFont typeface="Wingdings" panose="05000000000000000000" pitchFamily="2" charset="2"/>
              <a:buChar char="q"/>
            </a:pPr>
            <a:r>
              <a:rPr lang="pt-BR" dirty="0"/>
              <a:t>   </a:t>
            </a:r>
            <a:r>
              <a:rPr lang="pt-BR" b="1" dirty="0"/>
              <a:t>Rotina</a:t>
            </a:r>
            <a:r>
              <a:rPr lang="pt-BR" dirty="0"/>
              <a:t>: Estudar via App </a:t>
            </a:r>
          </a:p>
          <a:p>
            <a:pPr marL="171450" indent="-171450">
              <a:buFont typeface="Wingdings" panose="05000000000000000000" pitchFamily="2" charset="2"/>
              <a:buChar char="q"/>
            </a:pPr>
            <a:r>
              <a:rPr lang="pt-BR" dirty="0"/>
              <a:t>   </a:t>
            </a:r>
            <a:r>
              <a:rPr lang="pt-BR" b="1" dirty="0"/>
              <a:t>Recompensa</a:t>
            </a:r>
            <a:r>
              <a:rPr lang="pt-BR" dirty="0"/>
              <a:t>: Aprende um novo idioma </a:t>
            </a:r>
          </a:p>
          <a:p>
            <a:endParaRPr lang="pt-BR" dirty="0"/>
          </a:p>
        </p:txBody>
      </p:sp>
    </p:spTree>
    <p:extLst>
      <p:ext uri="{BB962C8B-B14F-4D97-AF65-F5344CB8AC3E}">
        <p14:creationId xmlns:p14="http://schemas.microsoft.com/office/powerpoint/2010/main" val="884636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79EA86-F973-9395-68DC-127C04F0C52D}"/>
              </a:ext>
            </a:extLst>
          </p:cNvPr>
          <p:cNvSpPr>
            <a:spLocks noGrp="1"/>
          </p:cNvSpPr>
          <p:nvPr>
            <p:ph type="title"/>
          </p:nvPr>
        </p:nvSpPr>
        <p:spPr/>
        <p:txBody>
          <a:bodyPr/>
          <a:lstStyle/>
          <a:p>
            <a:r>
              <a:rPr lang="pt-BR" dirty="0"/>
              <a:t>Seu loop do hábito</a:t>
            </a:r>
          </a:p>
        </p:txBody>
      </p:sp>
      <p:sp>
        <p:nvSpPr>
          <p:cNvPr id="3" name="Espaço Reservado para Conteúdo 2">
            <a:extLst>
              <a:ext uri="{FF2B5EF4-FFF2-40B4-BE49-F238E27FC236}">
                <a16:creationId xmlns:a16="http://schemas.microsoft.com/office/drawing/2014/main" id="{888E4CB5-A5CB-5085-9B14-CA32D176A758}"/>
              </a:ext>
            </a:extLst>
          </p:cNvPr>
          <p:cNvSpPr>
            <a:spLocks noGrp="1"/>
          </p:cNvSpPr>
          <p:nvPr>
            <p:ph sz="quarter" idx="10"/>
          </p:nvPr>
        </p:nvSpPr>
        <p:spPr>
          <a:xfrm>
            <a:off x="539496" y="1435608"/>
            <a:ext cx="5035394" cy="5053682"/>
          </a:xfrm>
        </p:spPr>
        <p:txBody>
          <a:bodyPr>
            <a:normAutofit/>
          </a:bodyPr>
          <a:lstStyle/>
          <a:p>
            <a:r>
              <a:rPr lang="pt-BR" i="1" dirty="0"/>
              <a:t>hábito 1: Dormir as 22h  </a:t>
            </a:r>
          </a:p>
          <a:p>
            <a:pPr marL="171450" indent="-171450">
              <a:buFont typeface="Wingdings" panose="05000000000000000000" pitchFamily="2" charset="2"/>
              <a:buChar char="q"/>
            </a:pPr>
            <a:r>
              <a:rPr lang="pt-BR" dirty="0"/>
              <a:t>   </a:t>
            </a:r>
            <a:r>
              <a:rPr lang="pt-BR" b="1" dirty="0"/>
              <a:t>Deixa</a:t>
            </a:r>
            <a:r>
              <a:rPr lang="pt-BR" dirty="0"/>
              <a:t>: Deixar o ambiente com luz fraca</a:t>
            </a:r>
          </a:p>
          <a:p>
            <a:pPr marL="171450" indent="-171450">
              <a:buFont typeface="Wingdings" panose="05000000000000000000" pitchFamily="2" charset="2"/>
              <a:buChar char="q"/>
            </a:pPr>
            <a:r>
              <a:rPr lang="pt-BR" dirty="0"/>
              <a:t>   </a:t>
            </a:r>
            <a:r>
              <a:rPr lang="pt-BR" b="1" dirty="0"/>
              <a:t>Rotina</a:t>
            </a:r>
            <a:r>
              <a:rPr lang="pt-BR" dirty="0"/>
              <a:t>: Alongamento / Leitura / Meditação  </a:t>
            </a:r>
          </a:p>
          <a:p>
            <a:pPr marL="171450" indent="-171450">
              <a:buFont typeface="Wingdings" panose="05000000000000000000" pitchFamily="2" charset="2"/>
              <a:buChar char="q"/>
            </a:pPr>
            <a:r>
              <a:rPr lang="pt-BR" dirty="0"/>
              <a:t>   </a:t>
            </a:r>
            <a:r>
              <a:rPr lang="pt-BR" b="1" dirty="0"/>
              <a:t>Recompensa</a:t>
            </a:r>
            <a:r>
              <a:rPr lang="pt-BR" dirty="0"/>
              <a:t>: Acordar com disposição para me exercitar. </a:t>
            </a:r>
          </a:p>
          <a:p>
            <a:r>
              <a:rPr lang="pt-BR" i="1" dirty="0"/>
              <a:t>hábito 2: Praticar atividade física </a:t>
            </a:r>
          </a:p>
          <a:p>
            <a:pPr marL="171450" indent="-171450">
              <a:buFont typeface="Wingdings" panose="05000000000000000000" pitchFamily="2" charset="2"/>
              <a:buChar char="q"/>
            </a:pPr>
            <a:r>
              <a:rPr lang="pt-BR" dirty="0"/>
              <a:t>   </a:t>
            </a:r>
            <a:r>
              <a:rPr lang="pt-BR" b="1" dirty="0"/>
              <a:t>Deixa</a:t>
            </a:r>
            <a:r>
              <a:rPr lang="pt-BR" dirty="0"/>
              <a:t>: Acordar e ver as roupas do exercício e a bolsinha de água</a:t>
            </a:r>
          </a:p>
          <a:p>
            <a:pPr marL="171450" indent="-171450">
              <a:buFont typeface="Wingdings" panose="05000000000000000000" pitchFamily="2" charset="2"/>
              <a:buChar char="q"/>
            </a:pPr>
            <a:r>
              <a:rPr lang="pt-BR" dirty="0"/>
              <a:t>   </a:t>
            </a:r>
            <a:r>
              <a:rPr lang="pt-BR" b="1" dirty="0"/>
              <a:t>Rotina</a:t>
            </a:r>
            <a:r>
              <a:rPr lang="pt-BR" dirty="0"/>
              <a:t>: Exercitar de segunda à sexta </a:t>
            </a:r>
          </a:p>
          <a:p>
            <a:pPr marL="171450" indent="-171450">
              <a:buFont typeface="Wingdings" panose="05000000000000000000" pitchFamily="2" charset="2"/>
              <a:buChar char="q"/>
            </a:pPr>
            <a:r>
              <a:rPr lang="pt-BR" dirty="0"/>
              <a:t>   </a:t>
            </a:r>
            <a:r>
              <a:rPr lang="pt-BR" b="1" dirty="0"/>
              <a:t>Recompensa</a:t>
            </a:r>
            <a:r>
              <a:rPr lang="pt-BR" dirty="0"/>
              <a:t>: Saúde, sensação de bem estar físico e mental</a:t>
            </a:r>
          </a:p>
        </p:txBody>
      </p:sp>
      <p:sp>
        <p:nvSpPr>
          <p:cNvPr id="4" name="Espaço Reservado para Conteúdo 2">
            <a:extLst>
              <a:ext uri="{FF2B5EF4-FFF2-40B4-BE49-F238E27FC236}">
                <a16:creationId xmlns:a16="http://schemas.microsoft.com/office/drawing/2014/main" id="{01CF5542-F6C6-2946-736F-CA0F6A39BF30}"/>
              </a:ext>
            </a:extLst>
          </p:cNvPr>
          <p:cNvSpPr txBox="1">
            <a:spLocks/>
          </p:cNvSpPr>
          <p:nvPr/>
        </p:nvSpPr>
        <p:spPr>
          <a:xfrm>
            <a:off x="6345445" y="1435608"/>
            <a:ext cx="5035394" cy="505368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pt-BR" i="1" dirty="0"/>
              <a:t>hábito 3: Praticar meditação</a:t>
            </a:r>
          </a:p>
          <a:p>
            <a:pPr marL="171450" indent="-171450">
              <a:buFont typeface="Wingdings" panose="05000000000000000000" pitchFamily="2" charset="2"/>
              <a:buChar char="q"/>
            </a:pPr>
            <a:r>
              <a:rPr lang="pt-BR" dirty="0"/>
              <a:t> </a:t>
            </a:r>
            <a:r>
              <a:rPr lang="pt-BR" b="1" dirty="0"/>
              <a:t>Deixa</a:t>
            </a:r>
            <a:r>
              <a:rPr lang="pt-BR" dirty="0"/>
              <a:t>: Deixar uma playlist pronta com meditações </a:t>
            </a:r>
          </a:p>
          <a:p>
            <a:pPr marL="171450" indent="-171450">
              <a:buFont typeface="Wingdings" panose="05000000000000000000" pitchFamily="2" charset="2"/>
              <a:buChar char="q"/>
            </a:pPr>
            <a:r>
              <a:rPr lang="pt-BR" dirty="0"/>
              <a:t>   </a:t>
            </a:r>
            <a:r>
              <a:rPr lang="pt-BR" b="1" dirty="0"/>
              <a:t>Rotina</a:t>
            </a:r>
            <a:r>
              <a:rPr lang="pt-BR" dirty="0"/>
              <a:t>: Todos os dias antes de começar a estudar</a:t>
            </a:r>
          </a:p>
          <a:p>
            <a:pPr marL="171450" indent="-171450">
              <a:buFont typeface="Wingdings" panose="05000000000000000000" pitchFamily="2" charset="2"/>
              <a:buChar char="q"/>
            </a:pPr>
            <a:r>
              <a:rPr lang="pt-BR" dirty="0"/>
              <a:t>   </a:t>
            </a:r>
            <a:r>
              <a:rPr lang="pt-BR" b="1" dirty="0"/>
              <a:t>Recompensa</a:t>
            </a:r>
            <a:r>
              <a:rPr lang="pt-BR" dirty="0"/>
              <a:t>: Maior concentração, foco e bem estar mental. </a:t>
            </a:r>
            <a:endParaRPr lang="pt-BR" i="1" dirty="0"/>
          </a:p>
          <a:p>
            <a:r>
              <a:rPr lang="pt-BR" i="1" dirty="0"/>
              <a:t>hábito 4: Estudar todos os dias</a:t>
            </a:r>
          </a:p>
          <a:p>
            <a:pPr marL="171450" indent="-171450">
              <a:buFont typeface="Wingdings" panose="05000000000000000000" pitchFamily="2" charset="2"/>
              <a:buChar char="q"/>
            </a:pPr>
            <a:r>
              <a:rPr lang="pt-BR" dirty="0"/>
              <a:t>   </a:t>
            </a:r>
            <a:r>
              <a:rPr lang="pt-BR" b="1" dirty="0"/>
              <a:t>Deixa</a:t>
            </a:r>
            <a:r>
              <a:rPr lang="pt-BR" dirty="0"/>
              <a:t>: Deixar tarefas organizadas no dia anterior</a:t>
            </a:r>
          </a:p>
          <a:p>
            <a:pPr marL="171450" indent="-171450">
              <a:buFont typeface="Wingdings" panose="05000000000000000000" pitchFamily="2" charset="2"/>
              <a:buChar char="q"/>
            </a:pPr>
            <a:r>
              <a:rPr lang="pt-BR" dirty="0"/>
              <a:t>   </a:t>
            </a:r>
            <a:r>
              <a:rPr lang="pt-BR" b="1" dirty="0"/>
              <a:t>Rotina</a:t>
            </a:r>
            <a:r>
              <a:rPr lang="pt-BR" dirty="0"/>
              <a:t>: Todos os dias pelo menos 4h por dia. </a:t>
            </a:r>
          </a:p>
          <a:p>
            <a:pPr marL="171450" indent="-171450">
              <a:buFont typeface="Wingdings" panose="05000000000000000000" pitchFamily="2" charset="2"/>
              <a:buChar char="q"/>
            </a:pPr>
            <a:r>
              <a:rPr lang="pt-BR" dirty="0"/>
              <a:t>   </a:t>
            </a:r>
            <a:r>
              <a:rPr lang="pt-BR" b="1" dirty="0"/>
              <a:t>Recompensa</a:t>
            </a:r>
            <a:r>
              <a:rPr lang="pt-BR" dirty="0"/>
              <a:t>: Conhecimento e possibilidade de portas se abrindo para emprego. </a:t>
            </a:r>
          </a:p>
        </p:txBody>
      </p:sp>
    </p:spTree>
    <p:extLst>
      <p:ext uri="{BB962C8B-B14F-4D97-AF65-F5344CB8AC3E}">
        <p14:creationId xmlns:p14="http://schemas.microsoft.com/office/powerpoint/2010/main" val="3387733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49618C-ADB5-709E-3323-42ADDF7E93C2}"/>
              </a:ext>
            </a:extLst>
          </p:cNvPr>
          <p:cNvSpPr>
            <a:spLocks noGrp="1"/>
          </p:cNvSpPr>
          <p:nvPr>
            <p:ph type="title"/>
          </p:nvPr>
        </p:nvSpPr>
        <p:spPr>
          <a:xfrm>
            <a:off x="521207" y="448056"/>
            <a:ext cx="9448703" cy="640080"/>
          </a:xfrm>
        </p:spPr>
        <p:txBody>
          <a:bodyPr/>
          <a:lstStyle/>
          <a:p>
            <a:r>
              <a:rPr lang="pt-BR" dirty="0"/>
              <a:t>Crie metas mais efetivas com o Método S.M.A.R.T. </a:t>
            </a:r>
          </a:p>
        </p:txBody>
      </p:sp>
      <p:sp>
        <p:nvSpPr>
          <p:cNvPr id="3" name="Espaço Reservado para Conteúdo 2">
            <a:extLst>
              <a:ext uri="{FF2B5EF4-FFF2-40B4-BE49-F238E27FC236}">
                <a16:creationId xmlns:a16="http://schemas.microsoft.com/office/drawing/2014/main" id="{B803A6CF-27A0-867D-5E27-C55C59CCC9A4}"/>
              </a:ext>
            </a:extLst>
          </p:cNvPr>
          <p:cNvSpPr>
            <a:spLocks noGrp="1"/>
          </p:cNvSpPr>
          <p:nvPr>
            <p:ph sz="quarter" idx="10"/>
          </p:nvPr>
        </p:nvSpPr>
        <p:spPr>
          <a:xfrm>
            <a:off x="539496" y="1435608"/>
            <a:ext cx="4416552" cy="4974336"/>
          </a:xfrm>
        </p:spPr>
        <p:txBody>
          <a:bodyPr/>
          <a:lstStyle/>
          <a:p>
            <a:r>
              <a:rPr lang="pt-BR" b="1" dirty="0">
                <a:solidFill>
                  <a:schemeClr val="accent2"/>
                </a:solidFill>
              </a:rPr>
              <a:t>Prazos: </a:t>
            </a:r>
            <a:r>
              <a:rPr lang="pt-BR" dirty="0"/>
              <a:t>É importante definir prazos</a:t>
            </a:r>
            <a:br>
              <a:rPr lang="pt-BR" dirty="0"/>
            </a:br>
            <a:r>
              <a:rPr lang="pt-BR" dirty="0"/>
              <a:t>Objetivos – metas -&gt; </a:t>
            </a:r>
            <a:r>
              <a:rPr lang="pt-BR" b="1" dirty="0"/>
              <a:t>Como acompanhar o rendimento?  </a:t>
            </a:r>
          </a:p>
          <a:p>
            <a:r>
              <a:rPr lang="pt-BR" b="1" dirty="0"/>
              <a:t>MÉTODO S.M.A.R.T </a:t>
            </a:r>
          </a:p>
          <a:p>
            <a:pPr algn="l"/>
            <a:r>
              <a:rPr lang="pt-BR" b="1" i="0" u="none" strike="noStrike" baseline="0" dirty="0" err="1"/>
              <a:t>S</a:t>
            </a:r>
            <a:r>
              <a:rPr lang="pt-BR" b="0" i="0" u="none" strike="noStrike" baseline="0" dirty="0" err="1"/>
              <a:t>pecific</a:t>
            </a:r>
            <a:r>
              <a:rPr lang="pt-BR" b="0" i="0" u="none" strike="noStrike" baseline="0" dirty="0"/>
              <a:t> (Específica)</a:t>
            </a:r>
          </a:p>
          <a:p>
            <a:pPr algn="l"/>
            <a:r>
              <a:rPr lang="pt-BR" b="1" i="0" u="none" strike="noStrike" baseline="0" dirty="0" err="1"/>
              <a:t>M</a:t>
            </a:r>
            <a:r>
              <a:rPr lang="pt-BR" b="0" i="0" u="none" strike="noStrike" baseline="0" dirty="0" err="1"/>
              <a:t>ensurable</a:t>
            </a:r>
            <a:r>
              <a:rPr lang="pt-BR" b="0" i="0" u="none" strike="noStrike" baseline="0" dirty="0"/>
              <a:t> (Mensurável)</a:t>
            </a:r>
          </a:p>
          <a:p>
            <a:pPr algn="l"/>
            <a:r>
              <a:rPr lang="pt-BR" b="1" i="0" u="none" strike="noStrike" baseline="0" dirty="0" err="1"/>
              <a:t>A</a:t>
            </a:r>
            <a:r>
              <a:rPr lang="pt-BR" b="0" i="0" u="none" strike="noStrike" baseline="0" dirty="0" err="1"/>
              <a:t>ttainable</a:t>
            </a:r>
            <a:r>
              <a:rPr lang="pt-BR" b="0" i="0" u="none" strike="noStrike" baseline="0" dirty="0"/>
              <a:t> (Alcançável)</a:t>
            </a:r>
          </a:p>
          <a:p>
            <a:pPr algn="l"/>
            <a:r>
              <a:rPr lang="pt-BR" b="1" i="0" u="none" strike="noStrike" baseline="0" dirty="0" err="1"/>
              <a:t>R</a:t>
            </a:r>
            <a:r>
              <a:rPr lang="pt-BR" b="0" i="0" u="none" strike="noStrike" baseline="0" dirty="0" err="1"/>
              <a:t>elevant</a:t>
            </a:r>
            <a:r>
              <a:rPr lang="pt-BR" b="0" i="0" u="none" strike="noStrike" baseline="0" dirty="0"/>
              <a:t> (Relevante)</a:t>
            </a:r>
          </a:p>
          <a:p>
            <a:pPr algn="l"/>
            <a:r>
              <a:rPr lang="pt-BR" b="1" i="0" u="none" strike="noStrike" baseline="0" dirty="0"/>
              <a:t>T</a:t>
            </a:r>
            <a:r>
              <a:rPr lang="pt-BR" b="0" i="0" u="none" strike="noStrike" baseline="0" dirty="0"/>
              <a:t>ime-</a:t>
            </a:r>
            <a:r>
              <a:rPr lang="pt-BR" b="0" i="0" u="none" strike="noStrike" baseline="0" dirty="0" err="1"/>
              <a:t>related</a:t>
            </a:r>
            <a:r>
              <a:rPr lang="pt-BR" b="0" i="0" u="none" strike="noStrike" baseline="0" dirty="0"/>
              <a:t> (Tempo)</a:t>
            </a:r>
            <a:endParaRPr lang="pt-BR" b="1" dirty="0"/>
          </a:p>
          <a:p>
            <a:endParaRPr lang="pt-BR" b="1" dirty="0"/>
          </a:p>
        </p:txBody>
      </p:sp>
      <p:sp>
        <p:nvSpPr>
          <p:cNvPr id="4" name="Espaço Reservado para Conteúdo 2">
            <a:extLst>
              <a:ext uri="{FF2B5EF4-FFF2-40B4-BE49-F238E27FC236}">
                <a16:creationId xmlns:a16="http://schemas.microsoft.com/office/drawing/2014/main" id="{3395966E-1CAA-D2C9-8B69-BAB5DB02AC0F}"/>
              </a:ext>
            </a:extLst>
          </p:cNvPr>
          <p:cNvSpPr txBox="1">
            <a:spLocks/>
          </p:cNvSpPr>
          <p:nvPr/>
        </p:nvSpPr>
        <p:spPr>
          <a:xfrm>
            <a:off x="6096000" y="1435608"/>
            <a:ext cx="4416552" cy="199339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pt-BR" b="1" dirty="0">
                <a:solidFill>
                  <a:schemeClr val="accent2"/>
                </a:solidFill>
              </a:rPr>
              <a:t>Objetivo:</a:t>
            </a:r>
            <a:br>
              <a:rPr lang="pt-BR" b="1" dirty="0">
                <a:solidFill>
                  <a:schemeClr val="accent2"/>
                </a:solidFill>
              </a:rPr>
            </a:br>
            <a:r>
              <a:rPr lang="pt-BR" b="1" dirty="0">
                <a:solidFill>
                  <a:schemeClr val="accent2"/>
                </a:solidFill>
              </a:rPr>
              <a:t>Meta:</a:t>
            </a:r>
            <a:br>
              <a:rPr lang="pt-BR" b="1" dirty="0">
                <a:solidFill>
                  <a:schemeClr val="accent2"/>
                </a:solidFill>
              </a:rPr>
            </a:br>
            <a:r>
              <a:rPr lang="pt-BR" b="1" dirty="0">
                <a:solidFill>
                  <a:schemeClr val="accent2"/>
                </a:solidFill>
              </a:rPr>
              <a:t>Especificar: </a:t>
            </a:r>
            <a:br>
              <a:rPr lang="pt-BR" b="1" dirty="0">
                <a:solidFill>
                  <a:schemeClr val="accent2"/>
                </a:solidFill>
              </a:rPr>
            </a:br>
            <a:r>
              <a:rPr lang="pt-BR" b="1" dirty="0">
                <a:solidFill>
                  <a:schemeClr val="accent2"/>
                </a:solidFill>
              </a:rPr>
              <a:t>Mas por quê?</a:t>
            </a:r>
            <a:br>
              <a:rPr lang="pt-BR" b="1" dirty="0">
                <a:solidFill>
                  <a:schemeClr val="accent2"/>
                </a:solidFill>
              </a:rPr>
            </a:br>
            <a:r>
              <a:rPr lang="pt-BR" b="1" dirty="0">
                <a:solidFill>
                  <a:schemeClr val="accent2"/>
                </a:solidFill>
              </a:rPr>
              <a:t>Mensurar:  </a:t>
            </a:r>
            <a:endParaRPr lang="pt-BR" b="1" dirty="0"/>
          </a:p>
          <a:p>
            <a:endParaRPr lang="pt-BR" b="1" dirty="0"/>
          </a:p>
        </p:txBody>
      </p:sp>
      <p:pic>
        <p:nvPicPr>
          <p:cNvPr id="20" name="Imagem 19" descr="Texto, Carta&#10;&#10;Descrição gerada automaticamente">
            <a:extLst>
              <a:ext uri="{FF2B5EF4-FFF2-40B4-BE49-F238E27FC236}">
                <a16:creationId xmlns:a16="http://schemas.microsoft.com/office/drawing/2014/main" id="{CB694D7D-51AA-39F6-CD46-CDB9378723FD}"/>
              </a:ext>
            </a:extLst>
          </p:cNvPr>
          <p:cNvPicPr>
            <a:picLocks noChangeAspect="1"/>
          </p:cNvPicPr>
          <p:nvPr/>
        </p:nvPicPr>
        <p:blipFill>
          <a:blip r:embed="rId2"/>
          <a:stretch>
            <a:fillRect/>
          </a:stretch>
        </p:blipFill>
        <p:spPr>
          <a:xfrm>
            <a:off x="6096000" y="3192174"/>
            <a:ext cx="4503810" cy="2636748"/>
          </a:xfrm>
          <a:prstGeom prst="rect">
            <a:avLst/>
          </a:prstGeom>
        </p:spPr>
      </p:pic>
    </p:spTree>
    <p:extLst>
      <p:ext uri="{BB962C8B-B14F-4D97-AF65-F5344CB8AC3E}">
        <p14:creationId xmlns:p14="http://schemas.microsoft.com/office/powerpoint/2010/main" val="2157981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8258CA-481D-09D0-5010-5CCD40D63CFE}"/>
              </a:ext>
            </a:extLst>
          </p:cNvPr>
          <p:cNvSpPr>
            <a:spLocks noGrp="1"/>
          </p:cNvSpPr>
          <p:nvPr>
            <p:ph type="title"/>
          </p:nvPr>
        </p:nvSpPr>
        <p:spPr>
          <a:xfrm>
            <a:off x="521207" y="448056"/>
            <a:ext cx="8337658" cy="640080"/>
          </a:xfrm>
        </p:spPr>
        <p:txBody>
          <a:bodyPr>
            <a:normAutofit/>
          </a:bodyPr>
          <a:lstStyle/>
          <a:p>
            <a:r>
              <a:rPr lang="pt-BR" dirty="0"/>
              <a:t>Finalize a criação das metas com o método S.M.AR.T</a:t>
            </a:r>
          </a:p>
        </p:txBody>
      </p:sp>
      <p:sp>
        <p:nvSpPr>
          <p:cNvPr id="3" name="Espaço Reservado para Conteúdo 2">
            <a:extLst>
              <a:ext uri="{FF2B5EF4-FFF2-40B4-BE49-F238E27FC236}">
                <a16:creationId xmlns:a16="http://schemas.microsoft.com/office/drawing/2014/main" id="{C07DD9A0-9CA2-42DC-10FA-76855B8321D2}"/>
              </a:ext>
            </a:extLst>
          </p:cNvPr>
          <p:cNvSpPr>
            <a:spLocks noGrp="1"/>
          </p:cNvSpPr>
          <p:nvPr>
            <p:ph sz="quarter" idx="10"/>
          </p:nvPr>
        </p:nvSpPr>
        <p:spPr>
          <a:xfrm>
            <a:off x="539495" y="1435608"/>
            <a:ext cx="7601615" cy="5102844"/>
          </a:xfrm>
        </p:spPr>
        <p:txBody>
          <a:bodyPr/>
          <a:lstStyle/>
          <a:p>
            <a:pPr algn="l"/>
            <a:r>
              <a:rPr lang="pt-BR" sz="1400" b="1" dirty="0"/>
              <a:t>As metas precisam ser:</a:t>
            </a:r>
          </a:p>
          <a:p>
            <a:pPr marL="171450" indent="-171450" algn="l">
              <a:buFont typeface="Wingdings" panose="05000000000000000000" pitchFamily="2" charset="2"/>
              <a:buChar char="q"/>
            </a:pPr>
            <a:r>
              <a:rPr lang="pt-BR" sz="1400" b="1" i="0" u="none" strike="noStrike" baseline="0" dirty="0"/>
              <a:t>  </a:t>
            </a:r>
            <a:r>
              <a:rPr lang="pt-BR" sz="1400" b="1" i="0" u="none" strike="noStrike" baseline="0" dirty="0" err="1"/>
              <a:t>S</a:t>
            </a:r>
            <a:r>
              <a:rPr lang="pt-BR" sz="1400" b="0" i="0" u="none" strike="noStrike" baseline="0" dirty="0" err="1"/>
              <a:t>pecific</a:t>
            </a:r>
            <a:r>
              <a:rPr lang="pt-BR" sz="1400" b="0" i="0" u="none" strike="noStrike" baseline="0" dirty="0"/>
              <a:t> (Específica): </a:t>
            </a:r>
            <a:r>
              <a:rPr lang="pt-BR" sz="1400" dirty="0"/>
              <a:t>Especifique o que você almeja alcançar.</a:t>
            </a:r>
            <a:endParaRPr lang="pt-BR" sz="1400" b="0" i="0" u="none" strike="noStrike" baseline="0" dirty="0"/>
          </a:p>
          <a:p>
            <a:pPr marL="171450" indent="-171450" algn="l">
              <a:buFont typeface="Wingdings" panose="05000000000000000000" pitchFamily="2" charset="2"/>
              <a:buChar char="q"/>
            </a:pPr>
            <a:r>
              <a:rPr lang="pt-BR" sz="1400" b="1" i="0" u="none" strike="noStrike" baseline="0" dirty="0"/>
              <a:t>  </a:t>
            </a:r>
            <a:r>
              <a:rPr lang="pt-BR" sz="1400" b="1" i="0" u="none" strike="noStrike" baseline="0" dirty="0" err="1"/>
              <a:t>M</a:t>
            </a:r>
            <a:r>
              <a:rPr lang="pt-BR" sz="1400" b="0" i="0" u="none" strike="noStrike" baseline="0" dirty="0" err="1"/>
              <a:t>ensurable</a:t>
            </a:r>
            <a:r>
              <a:rPr lang="pt-BR" sz="1400" b="0" i="0" u="none" strike="noStrike" baseline="0" dirty="0"/>
              <a:t> (Mensurável): Como você pretende mensurar suas metas? </a:t>
            </a:r>
          </a:p>
          <a:p>
            <a:pPr marL="171450" indent="-171450" algn="l">
              <a:buFont typeface="Wingdings" panose="05000000000000000000" pitchFamily="2" charset="2"/>
              <a:buChar char="q"/>
            </a:pPr>
            <a:r>
              <a:rPr lang="pt-BR" sz="1400" b="1" i="0" u="none" strike="noStrike" baseline="0" dirty="0"/>
              <a:t>  </a:t>
            </a:r>
            <a:r>
              <a:rPr lang="pt-BR" sz="1400" b="1" i="0" u="none" strike="noStrike" baseline="0" dirty="0" err="1"/>
              <a:t>A</a:t>
            </a:r>
            <a:r>
              <a:rPr lang="pt-BR" sz="1400" b="0" i="0" u="none" strike="noStrike" baseline="0" dirty="0" err="1"/>
              <a:t>ttainable</a:t>
            </a:r>
            <a:r>
              <a:rPr lang="pt-BR" sz="1400" b="0" i="0" u="none" strike="noStrike" baseline="0" dirty="0"/>
              <a:t> (Alcançável): Estimar é complicado, mas pense em metas racionais, alcançáveis. </a:t>
            </a:r>
          </a:p>
          <a:p>
            <a:pPr marL="171450" indent="-171450" algn="l">
              <a:buFont typeface="Wingdings" panose="05000000000000000000" pitchFamily="2" charset="2"/>
              <a:buChar char="q"/>
            </a:pPr>
            <a:r>
              <a:rPr lang="pt-BR" sz="1400" b="1" i="0" u="none" strike="noStrike" baseline="0" dirty="0"/>
              <a:t>  </a:t>
            </a:r>
            <a:r>
              <a:rPr lang="pt-BR" sz="1400" b="1" i="0" u="none" strike="noStrike" baseline="0" dirty="0" err="1"/>
              <a:t>R</a:t>
            </a:r>
            <a:r>
              <a:rPr lang="pt-BR" sz="1400" b="0" i="0" u="none" strike="noStrike" baseline="0" dirty="0" err="1"/>
              <a:t>elevant</a:t>
            </a:r>
            <a:r>
              <a:rPr lang="pt-BR" sz="1400" b="0" i="0" u="none" strike="noStrike" baseline="0" dirty="0"/>
              <a:t> (Relevante): Faz sentido? O que vai agregar e trazer de benefícios? </a:t>
            </a:r>
          </a:p>
          <a:p>
            <a:pPr marL="171450" indent="-171450" algn="l">
              <a:buFont typeface="Wingdings" panose="05000000000000000000" pitchFamily="2" charset="2"/>
              <a:buChar char="q"/>
            </a:pPr>
            <a:r>
              <a:rPr lang="pt-BR" sz="1400" b="1" i="0" u="none" strike="noStrike" baseline="0" dirty="0"/>
              <a:t>  T</a:t>
            </a:r>
            <a:r>
              <a:rPr lang="pt-BR" sz="1400" b="0" i="0" u="none" strike="noStrike" baseline="0" dirty="0"/>
              <a:t>ime-</a:t>
            </a:r>
            <a:r>
              <a:rPr lang="pt-BR" sz="1400" b="0" i="0" u="none" strike="noStrike" baseline="0" dirty="0" err="1"/>
              <a:t>related</a:t>
            </a:r>
            <a:r>
              <a:rPr lang="pt-BR" sz="1400" b="0" i="0" u="none" strike="noStrike" baseline="0" dirty="0"/>
              <a:t> (Tempo): É preciso estabelecer prazos </a:t>
            </a:r>
            <a:endParaRPr lang="pt-BR" sz="1400" b="1" dirty="0"/>
          </a:p>
          <a:p>
            <a:endParaRPr lang="pt-BR" b="1" dirty="0"/>
          </a:p>
        </p:txBody>
      </p:sp>
    </p:spTree>
    <p:extLst>
      <p:ext uri="{BB962C8B-B14F-4D97-AF65-F5344CB8AC3E}">
        <p14:creationId xmlns:p14="http://schemas.microsoft.com/office/powerpoint/2010/main" val="3776247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42E026-F562-7521-2878-87945A88550E}"/>
              </a:ext>
            </a:extLst>
          </p:cNvPr>
          <p:cNvSpPr>
            <a:spLocks noGrp="1"/>
          </p:cNvSpPr>
          <p:nvPr>
            <p:ph type="title"/>
          </p:nvPr>
        </p:nvSpPr>
        <p:spPr/>
        <p:txBody>
          <a:bodyPr/>
          <a:lstStyle/>
          <a:p>
            <a:r>
              <a:rPr lang="pt-BR" dirty="0"/>
              <a:t>A sua meta SMART </a:t>
            </a:r>
          </a:p>
        </p:txBody>
      </p:sp>
      <p:sp>
        <p:nvSpPr>
          <p:cNvPr id="3" name="Espaço Reservado para Conteúdo 2">
            <a:extLst>
              <a:ext uri="{FF2B5EF4-FFF2-40B4-BE49-F238E27FC236}">
                <a16:creationId xmlns:a16="http://schemas.microsoft.com/office/drawing/2014/main" id="{56BD917E-5A80-929E-63F6-1DA4C4BBF81D}"/>
              </a:ext>
            </a:extLst>
          </p:cNvPr>
          <p:cNvSpPr>
            <a:spLocks noGrp="1"/>
          </p:cNvSpPr>
          <p:nvPr>
            <p:ph sz="quarter" idx="10"/>
          </p:nvPr>
        </p:nvSpPr>
        <p:spPr>
          <a:xfrm>
            <a:off x="667315" y="1455371"/>
            <a:ext cx="4416552" cy="3977640"/>
          </a:xfrm>
        </p:spPr>
        <p:txBody>
          <a:bodyPr/>
          <a:lstStyle/>
          <a:p>
            <a:pPr algn="l"/>
            <a:r>
              <a:rPr lang="pt-BR" b="0" i="0" dirty="0">
                <a:effectLst/>
              </a:rPr>
              <a:t>Agora é a sua vez de usar a Meta SMART. Depois de definir um objetivo, pense nos 5 itens que tornam uma meta SMART e em como você pode ajustá-los para que isso ocorra.</a:t>
            </a:r>
          </a:p>
          <a:p>
            <a:pPr algn="l"/>
            <a:r>
              <a:rPr lang="pt-BR" b="0" i="0" dirty="0">
                <a:effectLst/>
              </a:rPr>
              <a:t>Só para lembrar, uma meta SMART precisa ser: específica, mensurável, alcançável, relevante e ter um prazo.</a:t>
            </a:r>
          </a:p>
          <a:p>
            <a:endParaRPr lang="pt-BR" dirty="0"/>
          </a:p>
        </p:txBody>
      </p:sp>
      <p:sp>
        <p:nvSpPr>
          <p:cNvPr id="4" name="Espaço Reservado para Conteúdo 2">
            <a:extLst>
              <a:ext uri="{FF2B5EF4-FFF2-40B4-BE49-F238E27FC236}">
                <a16:creationId xmlns:a16="http://schemas.microsoft.com/office/drawing/2014/main" id="{386B4C56-49E9-78C6-4AD0-0A17BE95DAE6}"/>
              </a:ext>
            </a:extLst>
          </p:cNvPr>
          <p:cNvSpPr txBox="1">
            <a:spLocks/>
          </p:cNvSpPr>
          <p:nvPr/>
        </p:nvSpPr>
        <p:spPr>
          <a:xfrm>
            <a:off x="5745675" y="1435608"/>
            <a:ext cx="595471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r>
              <a:rPr lang="pt-BR" b="1" dirty="0"/>
              <a:t>META: </a:t>
            </a:r>
          </a:p>
          <a:p>
            <a:pPr marL="171450" indent="-171450" algn="l">
              <a:buFont typeface="Wingdings" panose="05000000000000000000" pitchFamily="2" charset="2"/>
              <a:buChar char="q"/>
            </a:pPr>
            <a:r>
              <a:rPr lang="pt-BR" sz="1200" b="1" i="0" u="none" strike="noStrike" baseline="0" dirty="0"/>
              <a:t> </a:t>
            </a:r>
            <a:r>
              <a:rPr lang="pt-BR" sz="1200" b="1" i="0" u="none" strike="noStrike" baseline="0" dirty="0" err="1"/>
              <a:t>S</a:t>
            </a:r>
            <a:r>
              <a:rPr lang="pt-BR" sz="1200" b="0" i="0" u="none" strike="noStrike" baseline="0" dirty="0" err="1"/>
              <a:t>pecific</a:t>
            </a:r>
            <a:r>
              <a:rPr lang="pt-BR" sz="1200" b="0" i="0" u="none" strike="noStrike" baseline="0" dirty="0"/>
              <a:t> (Específica): </a:t>
            </a:r>
            <a:br>
              <a:rPr lang="pt-BR" sz="1200" b="0" i="0" u="none" strike="noStrike" baseline="0" dirty="0"/>
            </a:br>
            <a:r>
              <a:rPr lang="pt-BR" sz="1200" i="0" u="none" strike="noStrike" baseline="0" dirty="0">
                <a:solidFill>
                  <a:schemeClr val="accent2"/>
                </a:solidFill>
              </a:rPr>
              <a:t>Aprender </a:t>
            </a:r>
            <a:r>
              <a:rPr lang="pt-BR" sz="1200" i="0" u="none" strike="noStrike" baseline="0" dirty="0" err="1">
                <a:solidFill>
                  <a:schemeClr val="accent2"/>
                </a:solidFill>
              </a:rPr>
              <a:t>JavaScript</a:t>
            </a:r>
            <a:r>
              <a:rPr lang="pt-BR" sz="1200" i="0" u="none" strike="noStrike" baseline="0" dirty="0">
                <a:solidFill>
                  <a:schemeClr val="accent2"/>
                </a:solidFill>
              </a:rPr>
              <a:t> </a:t>
            </a:r>
          </a:p>
          <a:p>
            <a:pPr marL="171450" indent="-171450" algn="l">
              <a:buFont typeface="Wingdings" panose="05000000000000000000" pitchFamily="2" charset="2"/>
              <a:buChar char="q"/>
            </a:pPr>
            <a:r>
              <a:rPr lang="pt-BR" sz="1200" b="1" i="0" u="none" strike="noStrike" baseline="0" dirty="0"/>
              <a:t>  </a:t>
            </a:r>
            <a:r>
              <a:rPr lang="pt-BR" sz="1200" b="1" i="0" u="none" strike="noStrike" baseline="0" dirty="0" err="1"/>
              <a:t>M</a:t>
            </a:r>
            <a:r>
              <a:rPr lang="pt-BR" sz="1200" b="0" i="0" u="none" strike="noStrike" baseline="0" dirty="0" err="1"/>
              <a:t>ensurable</a:t>
            </a:r>
            <a:r>
              <a:rPr lang="pt-BR" sz="1200" b="0" i="0" u="none" strike="noStrike" baseline="0" dirty="0"/>
              <a:t> (Mensurável): </a:t>
            </a:r>
            <a:br>
              <a:rPr lang="pt-BR" sz="1200" b="0" i="0" u="none" strike="noStrike" baseline="0" dirty="0"/>
            </a:br>
            <a:r>
              <a:rPr lang="pt-BR" sz="1200" b="0" i="0" u="none" strike="noStrike" baseline="0" dirty="0">
                <a:solidFill>
                  <a:schemeClr val="accent2"/>
                </a:solidFill>
              </a:rPr>
              <a:t>Fazendo cursos e elaborando projetos para colocar o aprendizado em prática. </a:t>
            </a:r>
          </a:p>
          <a:p>
            <a:pPr marL="171450" indent="-171450" algn="l">
              <a:buFont typeface="Wingdings" panose="05000000000000000000" pitchFamily="2" charset="2"/>
              <a:buChar char="q"/>
            </a:pPr>
            <a:r>
              <a:rPr lang="pt-BR" sz="1200" b="1" i="0" u="none" strike="noStrike" baseline="0" dirty="0"/>
              <a:t>  </a:t>
            </a:r>
            <a:r>
              <a:rPr lang="pt-BR" sz="1200" b="1" i="0" u="none" strike="noStrike" baseline="0" dirty="0" err="1"/>
              <a:t>A</a:t>
            </a:r>
            <a:r>
              <a:rPr lang="pt-BR" sz="1200" b="0" i="0" u="none" strike="noStrike" baseline="0" dirty="0" err="1"/>
              <a:t>ttainable</a:t>
            </a:r>
            <a:r>
              <a:rPr lang="pt-BR" sz="1200" b="0" i="0" u="none" strike="noStrike" baseline="0" dirty="0"/>
              <a:t> (Alcançável):  </a:t>
            </a:r>
            <a:br>
              <a:rPr lang="pt-BR" dirty="0"/>
            </a:br>
            <a:r>
              <a:rPr lang="pt-BR" dirty="0">
                <a:solidFill>
                  <a:schemeClr val="accent2"/>
                </a:solidFill>
              </a:rPr>
              <a:t>Realizando curso de JS do programa ONE e </a:t>
            </a:r>
            <a:r>
              <a:rPr lang="pt-BR" dirty="0" err="1">
                <a:solidFill>
                  <a:schemeClr val="accent2"/>
                </a:solidFill>
              </a:rPr>
              <a:t>origamid</a:t>
            </a:r>
            <a:r>
              <a:rPr lang="pt-BR" dirty="0">
                <a:solidFill>
                  <a:schemeClr val="accent2"/>
                </a:solidFill>
              </a:rPr>
              <a:t> em conjunto. </a:t>
            </a:r>
            <a:endParaRPr lang="pt-BR" sz="1200" b="0" i="0" u="none" strike="noStrike" baseline="0" dirty="0">
              <a:solidFill>
                <a:schemeClr val="accent2"/>
              </a:solidFill>
            </a:endParaRPr>
          </a:p>
          <a:p>
            <a:pPr marL="171450" indent="-171450" algn="l">
              <a:buFont typeface="Wingdings" panose="05000000000000000000" pitchFamily="2" charset="2"/>
              <a:buChar char="q"/>
            </a:pPr>
            <a:r>
              <a:rPr lang="pt-BR" sz="1200" b="1" i="0" u="none" strike="noStrike" baseline="0" dirty="0"/>
              <a:t>  </a:t>
            </a:r>
            <a:r>
              <a:rPr lang="pt-BR" sz="1200" b="1" i="0" u="none" strike="noStrike" baseline="0" dirty="0" err="1"/>
              <a:t>R</a:t>
            </a:r>
            <a:r>
              <a:rPr lang="pt-BR" sz="1200" b="0" i="0" u="none" strike="noStrike" baseline="0" dirty="0" err="1"/>
              <a:t>elevant</a:t>
            </a:r>
            <a:r>
              <a:rPr lang="pt-BR" sz="1200" b="0" i="0" u="none" strike="noStrike" baseline="0" dirty="0"/>
              <a:t> (Relevante): </a:t>
            </a:r>
            <a:br>
              <a:rPr lang="pt-BR" sz="1200" b="0" i="0" u="none" strike="noStrike" baseline="0" dirty="0"/>
            </a:br>
            <a:r>
              <a:rPr lang="pt-BR" sz="1200" b="0" i="0" u="none" strike="noStrike" baseline="0" dirty="0">
                <a:solidFill>
                  <a:schemeClr val="accent2"/>
                </a:solidFill>
              </a:rPr>
              <a:t>Relevante para </a:t>
            </a:r>
            <a:r>
              <a:rPr lang="pt-BR" dirty="0">
                <a:solidFill>
                  <a:schemeClr val="accent2"/>
                </a:solidFill>
              </a:rPr>
              <a:t>conseguir um emprego e iniciar </a:t>
            </a:r>
            <a:r>
              <a:rPr lang="pt-BR" sz="1200" b="0" i="0" u="none" strike="noStrike" baseline="0" dirty="0">
                <a:solidFill>
                  <a:schemeClr val="accent2"/>
                </a:solidFill>
              </a:rPr>
              <a:t>carreira como </a:t>
            </a:r>
            <a:r>
              <a:rPr lang="pt-BR" sz="1200" b="0" i="0" u="none" strike="noStrike" baseline="0" dirty="0" err="1">
                <a:solidFill>
                  <a:schemeClr val="accent2"/>
                </a:solidFill>
              </a:rPr>
              <a:t>Dev</a:t>
            </a:r>
            <a:r>
              <a:rPr lang="pt-BR" sz="1200" b="0" i="0" u="none" strike="noStrike" baseline="0" dirty="0">
                <a:solidFill>
                  <a:schemeClr val="accent2"/>
                </a:solidFill>
              </a:rPr>
              <a:t> </a:t>
            </a:r>
            <a:r>
              <a:rPr lang="pt-BR" sz="1200" b="0" i="0" u="none" strike="noStrike" baseline="0" dirty="0" err="1">
                <a:solidFill>
                  <a:schemeClr val="accent2"/>
                </a:solidFill>
              </a:rPr>
              <a:t>Frond</a:t>
            </a:r>
            <a:r>
              <a:rPr lang="pt-BR" sz="1200" b="0" i="0" u="none" strike="noStrike" baseline="0" dirty="0">
                <a:solidFill>
                  <a:schemeClr val="accent2"/>
                </a:solidFill>
              </a:rPr>
              <a:t>-end. </a:t>
            </a:r>
            <a:endParaRPr lang="pt-BR" sz="1200" b="0" i="0" u="none" strike="noStrike" baseline="0" dirty="0"/>
          </a:p>
          <a:p>
            <a:pPr marL="171450" indent="-171450" algn="l">
              <a:buFont typeface="Wingdings" panose="05000000000000000000" pitchFamily="2" charset="2"/>
              <a:buChar char="q"/>
            </a:pPr>
            <a:r>
              <a:rPr lang="pt-BR" sz="1200" b="1" i="0" u="none" strike="noStrike" baseline="0" dirty="0"/>
              <a:t>  T</a:t>
            </a:r>
            <a:r>
              <a:rPr lang="pt-BR" sz="1200" b="0" i="0" u="none" strike="noStrike" baseline="0" dirty="0"/>
              <a:t>ime-</a:t>
            </a:r>
            <a:r>
              <a:rPr lang="pt-BR" sz="1200" b="0" i="0" u="none" strike="noStrike" baseline="0" dirty="0" err="1"/>
              <a:t>related</a:t>
            </a:r>
            <a:r>
              <a:rPr lang="pt-BR" sz="1200" b="0" i="0" u="none" strike="noStrike" baseline="0" dirty="0"/>
              <a:t> (Tempo): </a:t>
            </a:r>
            <a:br>
              <a:rPr lang="pt-BR" sz="1200" b="0" i="0" u="none" strike="noStrike" baseline="0" dirty="0"/>
            </a:br>
            <a:r>
              <a:rPr lang="pt-BR" dirty="0">
                <a:solidFill>
                  <a:schemeClr val="accent2"/>
                </a:solidFill>
              </a:rPr>
              <a:t>4</a:t>
            </a:r>
            <a:r>
              <a:rPr lang="pt-BR" sz="1200" b="0" i="0" u="none" strike="noStrike" baseline="0" dirty="0">
                <a:solidFill>
                  <a:schemeClr val="accent2"/>
                </a:solidFill>
              </a:rPr>
              <a:t> meses [05/05/2023 à 05/09/2023]</a:t>
            </a:r>
            <a:endParaRPr lang="pt-BR" dirty="0">
              <a:solidFill>
                <a:schemeClr val="accent2"/>
              </a:solidFill>
            </a:endParaRPr>
          </a:p>
        </p:txBody>
      </p:sp>
    </p:spTree>
    <p:extLst>
      <p:ext uri="{BB962C8B-B14F-4D97-AF65-F5344CB8AC3E}">
        <p14:creationId xmlns:p14="http://schemas.microsoft.com/office/powerpoint/2010/main" val="3671046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B84CBE-70FB-DED7-D0CC-E03B3537DC1D}"/>
              </a:ext>
            </a:extLst>
          </p:cNvPr>
          <p:cNvSpPr>
            <a:spLocks noGrp="1"/>
          </p:cNvSpPr>
          <p:nvPr>
            <p:ph type="title"/>
          </p:nvPr>
        </p:nvSpPr>
        <p:spPr/>
        <p:txBody>
          <a:bodyPr/>
          <a:lstStyle/>
          <a:p>
            <a:r>
              <a:rPr lang="pt-BR" dirty="0"/>
              <a:t>Sugestões de aplicativos </a:t>
            </a:r>
          </a:p>
        </p:txBody>
      </p:sp>
      <p:sp>
        <p:nvSpPr>
          <p:cNvPr id="3" name="Espaço Reservado para Conteúdo 2">
            <a:extLst>
              <a:ext uri="{FF2B5EF4-FFF2-40B4-BE49-F238E27FC236}">
                <a16:creationId xmlns:a16="http://schemas.microsoft.com/office/drawing/2014/main" id="{D196D880-5B4E-F511-4BBE-7BF0730ECBE5}"/>
              </a:ext>
            </a:extLst>
          </p:cNvPr>
          <p:cNvSpPr>
            <a:spLocks noGrp="1"/>
          </p:cNvSpPr>
          <p:nvPr>
            <p:ph sz="quarter" idx="10"/>
          </p:nvPr>
        </p:nvSpPr>
        <p:spPr>
          <a:xfrm>
            <a:off x="539495" y="1435608"/>
            <a:ext cx="11003575" cy="4974336"/>
          </a:xfrm>
        </p:spPr>
        <p:txBody>
          <a:bodyPr/>
          <a:lstStyle/>
          <a:p>
            <a:pPr algn="l">
              <a:buFont typeface="Arial" panose="020B0604020202020204" pitchFamily="34" charset="0"/>
              <a:buChar char="•"/>
            </a:pPr>
            <a:r>
              <a:rPr lang="pt-BR" b="1" i="0" dirty="0">
                <a:effectLst/>
              </a:rPr>
              <a:t> O aluno Adriano Correia Firmino disse</a:t>
            </a:r>
            <a:r>
              <a:rPr lang="pt-BR" b="0" i="0" dirty="0">
                <a:effectLst/>
              </a:rPr>
              <a:t>: "Como uma alternativa ao </a:t>
            </a:r>
            <a:r>
              <a:rPr lang="pt-BR" b="0" i="0" dirty="0" err="1">
                <a:effectLst/>
              </a:rPr>
              <a:t>Evernote</a:t>
            </a:r>
            <a:r>
              <a:rPr lang="pt-BR" b="0" i="0" dirty="0">
                <a:effectLst/>
              </a:rPr>
              <a:t>, estou utilizando uma plataforma chamada </a:t>
            </a:r>
            <a:r>
              <a:rPr lang="pt-BR" b="0" i="0" dirty="0" err="1">
                <a:effectLst/>
              </a:rPr>
              <a:t>mindmeister</a:t>
            </a:r>
            <a:r>
              <a:rPr lang="pt-BR" b="0" i="0" dirty="0">
                <a:effectLst/>
              </a:rPr>
              <a:t> (</a:t>
            </a:r>
            <a:r>
              <a:rPr lang="pt-BR" b="0" i="0" dirty="0">
                <a:effectLst/>
                <a:hlinkClick r:id="rId2">
                  <a:extLst>
                    <a:ext uri="{A12FA001-AC4F-418D-AE19-62706E023703}">
                      <ahyp:hlinkClr xmlns:ahyp="http://schemas.microsoft.com/office/drawing/2018/hyperlinkcolor" val="tx"/>
                    </a:ext>
                  </a:extLst>
                </a:hlinkClick>
              </a:rPr>
              <a:t>https://www.mindmeister.com</a:t>
            </a:r>
            <a:r>
              <a:rPr lang="pt-BR" b="0" i="0" dirty="0">
                <a:effectLst/>
              </a:rPr>
              <a:t>). Lá é possível criar mapas mentais, que servem para muitas coisas, como tomar notas de um curso, realizar um planejamento, etc."</a:t>
            </a:r>
          </a:p>
          <a:p>
            <a:pPr algn="l">
              <a:buFont typeface="Arial" panose="020B0604020202020204" pitchFamily="34" charset="0"/>
              <a:buChar char="•"/>
            </a:pPr>
            <a:r>
              <a:rPr lang="pt-BR" b="1" i="0" dirty="0">
                <a:effectLst/>
              </a:rPr>
              <a:t> Já o aluno Victor Siqueira</a:t>
            </a:r>
            <a:r>
              <a:rPr lang="pt-BR" b="0" i="0" dirty="0">
                <a:effectLst/>
              </a:rPr>
              <a:t> recomenda o </a:t>
            </a:r>
            <a:r>
              <a:rPr lang="pt-BR" b="0" i="0" dirty="0">
                <a:effectLst/>
                <a:hlinkClick r:id="rId3">
                  <a:extLst>
                    <a:ext uri="{A12FA001-AC4F-418D-AE19-62706E023703}">
                      <ahyp:hlinkClr xmlns:ahyp="http://schemas.microsoft.com/office/drawing/2018/hyperlinkcolor" val="tx"/>
                    </a:ext>
                  </a:extLst>
                </a:hlinkClick>
              </a:rPr>
              <a:t>Meister Task</a:t>
            </a:r>
            <a:r>
              <a:rPr lang="pt-BR" b="0" i="0" dirty="0">
                <a:effectLst/>
              </a:rPr>
              <a:t>, </a:t>
            </a:r>
            <a:r>
              <a:rPr lang="pt-BR" b="0" i="0" dirty="0">
                <a:effectLst/>
                <a:hlinkClick r:id="rId4">
                  <a:extLst>
                    <a:ext uri="{A12FA001-AC4F-418D-AE19-62706E023703}">
                      <ahyp:hlinkClr xmlns:ahyp="http://schemas.microsoft.com/office/drawing/2018/hyperlinkcolor" val="tx"/>
                    </a:ext>
                  </a:extLst>
                </a:hlinkClick>
              </a:rPr>
              <a:t>Marinara: Assistente Pomodoro</a:t>
            </a:r>
            <a:r>
              <a:rPr lang="pt-BR" b="0" i="0" dirty="0">
                <a:effectLst/>
              </a:rPr>
              <a:t> e </a:t>
            </a:r>
            <a:r>
              <a:rPr lang="pt-BR" b="0" i="0" dirty="0">
                <a:effectLst/>
                <a:hlinkClick r:id="rId5">
                  <a:extLst>
                    <a:ext uri="{A12FA001-AC4F-418D-AE19-62706E023703}">
                      <ahyp:hlinkClr xmlns:ahyp="http://schemas.microsoft.com/office/drawing/2018/hyperlinkcolor" val="tx"/>
                    </a:ext>
                  </a:extLst>
                </a:hlinkClick>
              </a:rPr>
              <a:t>Momentum</a:t>
            </a:r>
            <a:endParaRPr lang="pt-BR" b="0" i="0" dirty="0">
              <a:effectLst/>
            </a:endParaRPr>
          </a:p>
          <a:p>
            <a:pPr algn="l">
              <a:buFont typeface="Arial" panose="020B0604020202020204" pitchFamily="34" charset="0"/>
              <a:buChar char="•"/>
            </a:pPr>
            <a:r>
              <a:rPr lang="pt-BR" b="1" i="0" dirty="0">
                <a:effectLst/>
              </a:rPr>
              <a:t> Os alunos Diego de </a:t>
            </a:r>
            <a:r>
              <a:rPr lang="pt-BR" b="1" i="0" dirty="0" err="1">
                <a:effectLst/>
              </a:rPr>
              <a:t>Araujo</a:t>
            </a:r>
            <a:r>
              <a:rPr lang="pt-BR" b="1" i="0" dirty="0">
                <a:effectLst/>
              </a:rPr>
              <a:t> e Rodrigo Caetano Ferreira</a:t>
            </a:r>
            <a:r>
              <a:rPr lang="pt-BR" b="0" i="0" dirty="0">
                <a:effectLst/>
              </a:rPr>
              <a:t> sugeriram, para quem não conhece, um programa online chamado </a:t>
            </a:r>
            <a:r>
              <a:rPr lang="pt-BR" b="0" i="0" dirty="0" err="1">
                <a:effectLst/>
              </a:rPr>
              <a:t>Habitica</a:t>
            </a:r>
            <a:r>
              <a:rPr lang="pt-BR" b="0" i="0" dirty="0">
                <a:effectLst/>
              </a:rPr>
              <a:t> (disponível também para Android e iOS) o qual é possível listar as tarefas a serem feitas e hábitos para se ter e evitar de uma forma diferente.</a:t>
            </a:r>
          </a:p>
          <a:p>
            <a:pPr algn="l">
              <a:buFont typeface="Arial" panose="020B0604020202020204" pitchFamily="34" charset="0"/>
              <a:buChar char="•"/>
            </a:pPr>
            <a:r>
              <a:rPr lang="pt-BR" b="1" i="0" dirty="0">
                <a:effectLst/>
              </a:rPr>
              <a:t> Sugestão do aluno Daniel Carvalho Costa</a:t>
            </a:r>
            <a:r>
              <a:rPr lang="pt-BR" b="0" i="0" dirty="0">
                <a:effectLst/>
              </a:rPr>
              <a:t>: </a:t>
            </a:r>
            <a:r>
              <a:rPr lang="pt-BR" b="0" i="0" dirty="0" err="1">
                <a:effectLst/>
                <a:hlinkClick r:id="rId6">
                  <a:extLst>
                    <a:ext uri="{A12FA001-AC4F-418D-AE19-62706E023703}">
                      <ahyp:hlinkClr xmlns:ahyp="http://schemas.microsoft.com/office/drawing/2018/hyperlinkcolor" val="tx"/>
                    </a:ext>
                  </a:extLst>
                </a:hlinkClick>
              </a:rPr>
              <a:t>Toodledo</a:t>
            </a:r>
            <a:endParaRPr lang="pt-BR" b="0" i="0" dirty="0">
              <a:effectLst/>
            </a:endParaRPr>
          </a:p>
          <a:p>
            <a:pPr algn="l">
              <a:buFont typeface="Arial" panose="020B0604020202020204" pitchFamily="34" charset="0"/>
              <a:buChar char="•"/>
            </a:pPr>
            <a:r>
              <a:rPr lang="pt-BR" b="1" i="0" dirty="0">
                <a:effectLst/>
              </a:rPr>
              <a:t> Sugestão da aluna Helen Figueiredo</a:t>
            </a:r>
            <a:r>
              <a:rPr lang="pt-BR" b="0" i="0" dirty="0">
                <a:effectLst/>
              </a:rPr>
              <a:t>: </a:t>
            </a:r>
            <a:r>
              <a:rPr lang="pt-BR" b="0" i="0" dirty="0" err="1">
                <a:effectLst/>
                <a:hlinkClick r:id="rId7">
                  <a:extLst>
                    <a:ext uri="{A12FA001-AC4F-418D-AE19-62706E023703}">
                      <ahyp:hlinkClr xmlns:ahyp="http://schemas.microsoft.com/office/drawing/2018/hyperlinkcolor" val="tx"/>
                    </a:ext>
                  </a:extLst>
                </a:hlinkClick>
              </a:rPr>
              <a:t>ColorNote</a:t>
            </a:r>
            <a:r>
              <a:rPr lang="pt-BR" b="0" i="0" dirty="0">
                <a:effectLst/>
              </a:rPr>
              <a:t> e </a:t>
            </a:r>
            <a:r>
              <a:rPr lang="pt-BR" b="0" i="0" dirty="0" err="1">
                <a:solidFill>
                  <a:srgbClr val="0563C1"/>
                </a:solidFill>
                <a:effectLst/>
                <a:hlinkClick r:id="rId7">
                  <a:extLst>
                    <a:ext uri="{A12FA001-AC4F-418D-AE19-62706E023703}">
                      <ahyp:hlinkClr xmlns:ahyp="http://schemas.microsoft.com/office/drawing/2018/hyperlinkcolor" val="tx"/>
                    </a:ext>
                  </a:extLst>
                </a:hlinkClick>
              </a:rPr>
              <a:t>Kanban</a:t>
            </a:r>
            <a:r>
              <a:rPr lang="pt-BR" b="0" i="0" dirty="0">
                <a:solidFill>
                  <a:srgbClr val="0563C1"/>
                </a:solidFill>
                <a:effectLst/>
                <a:hlinkClick r:id="rId7">
                  <a:extLst>
                    <a:ext uri="{A12FA001-AC4F-418D-AE19-62706E023703}">
                      <ahyp:hlinkClr xmlns:ahyp="http://schemas.microsoft.com/office/drawing/2018/hyperlinkcolor" val="tx"/>
                    </a:ext>
                  </a:extLst>
                </a:hlinkClick>
              </a:rPr>
              <a:t> Task </a:t>
            </a:r>
            <a:r>
              <a:rPr lang="pt-BR" b="0" i="0" dirty="0" err="1">
                <a:effectLst/>
                <a:hlinkClick r:id="rId7">
                  <a:extLst>
                    <a:ext uri="{A12FA001-AC4F-418D-AE19-62706E023703}">
                      <ahyp:hlinkClr xmlns:ahyp="http://schemas.microsoft.com/office/drawing/2018/hyperlinkcolor" val="tx"/>
                    </a:ext>
                  </a:extLst>
                </a:hlinkClick>
              </a:rPr>
              <a:t>List</a:t>
            </a:r>
            <a:endParaRPr lang="pt-BR" b="0" i="0" dirty="0">
              <a:effectLst/>
            </a:endParaRPr>
          </a:p>
          <a:p>
            <a:pPr algn="l">
              <a:buFont typeface="Arial" panose="020B0604020202020204" pitchFamily="34" charset="0"/>
              <a:buChar char="•"/>
            </a:pPr>
            <a:r>
              <a:rPr lang="pt-BR" b="1" i="0" dirty="0">
                <a:effectLst/>
              </a:rPr>
              <a:t> Sugestão do aluno Jose Honorato</a:t>
            </a:r>
            <a:r>
              <a:rPr lang="pt-BR" b="0" i="0" dirty="0">
                <a:effectLst/>
              </a:rPr>
              <a:t>: Para a gestão financeira, eu utilizo o app </a:t>
            </a:r>
            <a:r>
              <a:rPr lang="pt-BR" b="0" i="0" dirty="0">
                <a:effectLst/>
                <a:hlinkClick r:id="rId8">
                  <a:extLst>
                    <a:ext uri="{A12FA001-AC4F-418D-AE19-62706E023703}">
                      <ahyp:hlinkClr xmlns:ahyp="http://schemas.microsoft.com/office/drawing/2018/hyperlinkcolor" val="tx"/>
                    </a:ext>
                  </a:extLst>
                </a:hlinkClick>
              </a:rPr>
              <a:t>Minhas Economias</a:t>
            </a:r>
            <a:r>
              <a:rPr lang="pt-BR" b="0" i="0" dirty="0">
                <a:effectLst/>
              </a:rPr>
              <a:t> e o lado bom que também tem a versão Web, que assim fica fácil de criar o habito de controle. </a:t>
            </a:r>
            <a:r>
              <a:rPr lang="pt-BR" b="0" i="0" dirty="0">
                <a:solidFill>
                  <a:srgbClr val="0563C1"/>
                </a:solidFill>
                <a:effectLst/>
                <a:hlinkClick r:id="rId9">
                  <a:extLst>
                    <a:ext uri="{A12FA001-AC4F-418D-AE19-62706E023703}">
                      <ahyp:hlinkClr xmlns:ahyp="http://schemas.microsoft.com/office/drawing/2018/hyperlinkcolor" val="tx"/>
                    </a:ext>
                  </a:extLst>
                </a:hlinkClick>
              </a:rPr>
              <a:t>https://play.google.com/store/apps/</a:t>
            </a:r>
            <a:r>
              <a:rPr lang="pt-BR" b="0" i="0" dirty="0" err="1">
                <a:solidFill>
                  <a:srgbClr val="0563C1"/>
                </a:solidFill>
                <a:effectLst/>
                <a:hlinkClick r:id="rId9">
                  <a:extLst>
                    <a:ext uri="{A12FA001-AC4F-418D-AE19-62706E023703}">
                      <ahyp:hlinkClr xmlns:ahyp="http://schemas.microsoft.com/office/drawing/2018/hyperlinkcolor" val="tx"/>
                    </a:ext>
                  </a:extLst>
                </a:hlinkClick>
              </a:rPr>
              <a:t>details?id</a:t>
            </a:r>
            <a:r>
              <a:rPr lang="pt-BR" b="0" i="0" dirty="0">
                <a:solidFill>
                  <a:srgbClr val="0563C1"/>
                </a:solidFill>
                <a:effectLst/>
                <a:hlinkClick r:id="rId9">
                  <a:extLst>
                    <a:ext uri="{A12FA001-AC4F-418D-AE19-62706E023703}">
                      <ahyp:hlinkClr xmlns:ahyp="http://schemas.microsoft.com/office/drawing/2018/hyperlinkcolor" val="tx"/>
                    </a:ext>
                  </a:extLst>
                </a:hlinkClick>
              </a:rPr>
              <a:t>=</a:t>
            </a:r>
            <a:r>
              <a:rPr lang="pt-BR" b="0" i="0" dirty="0" err="1">
                <a:effectLst/>
                <a:hlinkClick r:id="rId9">
                  <a:extLst>
                    <a:ext uri="{A12FA001-AC4F-418D-AE19-62706E023703}">
                      <ahyp:hlinkClr xmlns:ahyp="http://schemas.microsoft.com/office/drawing/2018/hyperlinkcolor" val="tx"/>
                    </a:ext>
                  </a:extLst>
                </a:hlinkClick>
              </a:rPr>
              <a:t>com.minhaseconomias</a:t>
            </a:r>
            <a:r>
              <a:rPr lang="pt-BR" b="0" i="0" dirty="0">
                <a:effectLst/>
              </a:rPr>
              <a:t>.</a:t>
            </a:r>
          </a:p>
          <a:p>
            <a:endParaRPr lang="pt-BR" dirty="0"/>
          </a:p>
        </p:txBody>
      </p:sp>
    </p:spTree>
    <p:extLst>
      <p:ext uri="{BB962C8B-B14F-4D97-AF65-F5344CB8AC3E}">
        <p14:creationId xmlns:p14="http://schemas.microsoft.com/office/powerpoint/2010/main" val="35690632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B84CBE-70FB-DED7-D0CC-E03B3537DC1D}"/>
              </a:ext>
            </a:extLst>
          </p:cNvPr>
          <p:cNvSpPr>
            <a:spLocks noGrp="1"/>
          </p:cNvSpPr>
          <p:nvPr>
            <p:ph type="title"/>
          </p:nvPr>
        </p:nvSpPr>
        <p:spPr/>
        <p:txBody>
          <a:bodyPr/>
          <a:lstStyle/>
          <a:p>
            <a:r>
              <a:rPr lang="pt-BR" dirty="0"/>
              <a:t>Sugestões de aplicativos </a:t>
            </a:r>
          </a:p>
        </p:txBody>
      </p:sp>
      <p:sp>
        <p:nvSpPr>
          <p:cNvPr id="3" name="Espaço Reservado para Conteúdo 2">
            <a:extLst>
              <a:ext uri="{FF2B5EF4-FFF2-40B4-BE49-F238E27FC236}">
                <a16:creationId xmlns:a16="http://schemas.microsoft.com/office/drawing/2014/main" id="{D196D880-5B4E-F511-4BBE-7BF0730ECBE5}"/>
              </a:ext>
            </a:extLst>
          </p:cNvPr>
          <p:cNvSpPr>
            <a:spLocks noGrp="1"/>
          </p:cNvSpPr>
          <p:nvPr>
            <p:ph sz="quarter" idx="10"/>
          </p:nvPr>
        </p:nvSpPr>
        <p:spPr>
          <a:xfrm>
            <a:off x="539495" y="1435608"/>
            <a:ext cx="11003575" cy="4974336"/>
          </a:xfrm>
        </p:spPr>
        <p:txBody>
          <a:bodyPr>
            <a:normAutofit lnSpcReduction="10000"/>
          </a:bodyPr>
          <a:lstStyle/>
          <a:p>
            <a:pPr algn="l">
              <a:buFont typeface="Arial" panose="020B0604020202020204" pitchFamily="34" charset="0"/>
              <a:buChar char="•"/>
            </a:pPr>
            <a:r>
              <a:rPr lang="pt-BR" b="1" i="0" dirty="0">
                <a:effectLst/>
              </a:rPr>
              <a:t> O aluno Sergio de Almeida Cipriano também compartilhou um app conosco</a:t>
            </a:r>
            <a:r>
              <a:rPr lang="pt-BR" b="0" i="0" dirty="0">
                <a:effectLst/>
              </a:rPr>
              <a:t>: "Enquanto fazia o curso de hábitos experimentei diversos apps que ajudavam a melhorar a </a:t>
            </a:r>
            <a:r>
              <a:rPr lang="pt-BR" b="0" i="0" dirty="0" err="1">
                <a:effectLst/>
              </a:rPr>
              <a:t>rotina.Acabou</a:t>
            </a:r>
            <a:r>
              <a:rPr lang="pt-BR" b="0" i="0" dirty="0">
                <a:effectLst/>
              </a:rPr>
              <a:t> que me adaptei muito bem ao </a:t>
            </a:r>
            <a:r>
              <a:rPr lang="pt-BR" b="0" i="0" dirty="0" err="1">
                <a:effectLst/>
              </a:rPr>
              <a:t>roubit</a:t>
            </a:r>
            <a:r>
              <a:rPr lang="pt-BR" b="0" i="0" dirty="0">
                <a:effectLst/>
              </a:rPr>
              <a:t>(ou Gerenciamento da Rotina Diária). Recomendo muito pela facilidade que é em </a:t>
            </a:r>
            <a:r>
              <a:rPr lang="pt-BR" b="0" i="0" dirty="0" err="1">
                <a:effectLst/>
              </a:rPr>
              <a:t>usá-lo,só</a:t>
            </a:r>
            <a:r>
              <a:rPr lang="pt-BR" b="0" i="0" dirty="0">
                <a:effectLst/>
              </a:rPr>
              <a:t> que uso no </a:t>
            </a:r>
            <a:r>
              <a:rPr lang="pt-BR" b="0" i="0" dirty="0" err="1">
                <a:effectLst/>
              </a:rPr>
              <a:t>android,então</a:t>
            </a:r>
            <a:r>
              <a:rPr lang="pt-BR" b="0" i="0" dirty="0">
                <a:effectLst/>
              </a:rPr>
              <a:t> não sei se é disponível para </a:t>
            </a:r>
            <a:r>
              <a:rPr lang="pt-BR" b="0" i="0" dirty="0" err="1">
                <a:effectLst/>
              </a:rPr>
              <a:t>todos.Mesmo</a:t>
            </a:r>
            <a:r>
              <a:rPr lang="pt-BR" b="0" i="0" dirty="0">
                <a:effectLst/>
              </a:rPr>
              <a:t> </a:t>
            </a:r>
            <a:r>
              <a:rPr lang="pt-BR" b="0" i="0" dirty="0" err="1">
                <a:effectLst/>
              </a:rPr>
              <a:t>assim,vale</a:t>
            </a:r>
            <a:r>
              <a:rPr lang="pt-BR" b="0" i="0" dirty="0">
                <a:effectLst/>
              </a:rPr>
              <a:t> a tentativa." </a:t>
            </a:r>
            <a:r>
              <a:rPr lang="pt-BR" b="0" i="0" dirty="0">
                <a:effectLst/>
                <a:hlinkClick r:id="rId2">
                  <a:extLst>
                    <a:ext uri="{A12FA001-AC4F-418D-AE19-62706E023703}">
                      <ahyp:hlinkClr xmlns:ahyp="http://schemas.microsoft.com/office/drawing/2018/hyperlinkcolor" val="tx"/>
                    </a:ext>
                  </a:extLst>
                </a:hlinkClick>
              </a:rPr>
              <a:t>https://play.google.com/store/apps/details?id=com.jp.tsurutan.routintaskmanage&amp;hl=pt_BR</a:t>
            </a:r>
            <a:endParaRPr lang="pt-BR" b="0" i="0" dirty="0">
              <a:effectLst/>
            </a:endParaRPr>
          </a:p>
          <a:p>
            <a:pPr algn="l">
              <a:buFont typeface="Arial" panose="020B0604020202020204" pitchFamily="34" charset="0"/>
              <a:buChar char="•"/>
            </a:pPr>
            <a:r>
              <a:rPr lang="pt-BR" b="1" i="0" dirty="0">
                <a:effectLst/>
              </a:rPr>
              <a:t> A aluna Vanessa Luiza Quaresma disse</a:t>
            </a:r>
            <a:r>
              <a:rPr lang="pt-BR" b="0" i="0" dirty="0">
                <a:effectLst/>
              </a:rPr>
              <a:t>: "Como alternativa para utilização da técnica Pomodoro, indico o site Pomodoro </a:t>
            </a:r>
            <a:r>
              <a:rPr lang="pt-BR" b="0" i="0" dirty="0" err="1">
                <a:effectLst/>
              </a:rPr>
              <a:t>Tracker</a:t>
            </a:r>
            <a:r>
              <a:rPr lang="pt-BR" b="0" i="0" dirty="0">
                <a:effectLst/>
              </a:rPr>
              <a:t>. Este site possibilita a criação de uma lista de tarefas juntamente ao cronômetro Pomodoro e permite acompanhar seu status de produtividade de acordo com a realização das tarefas cadastradas." </a:t>
            </a:r>
            <a:r>
              <a:rPr lang="pt-BR" b="0" i="0" dirty="0">
                <a:effectLst/>
                <a:hlinkClick r:id="rId3">
                  <a:extLst>
                    <a:ext uri="{A12FA001-AC4F-418D-AE19-62706E023703}">
                      <ahyp:hlinkClr xmlns:ahyp="http://schemas.microsoft.com/office/drawing/2018/hyperlinkcolor" val="tx"/>
                    </a:ext>
                  </a:extLst>
                </a:hlinkClick>
              </a:rPr>
              <a:t>https://pomodoro-tracker.com/</a:t>
            </a:r>
            <a:endParaRPr lang="pt-BR" b="0" i="0" dirty="0">
              <a:effectLst/>
            </a:endParaRPr>
          </a:p>
          <a:p>
            <a:pPr algn="l">
              <a:buFont typeface="Arial" panose="020B0604020202020204" pitchFamily="34" charset="0"/>
              <a:buChar char="•"/>
            </a:pPr>
            <a:r>
              <a:rPr lang="pt-BR" b="1" i="0" dirty="0">
                <a:effectLst/>
              </a:rPr>
              <a:t> Sugestão do aluno Roger Ruiz da Silva</a:t>
            </a:r>
            <a:r>
              <a:rPr lang="pt-BR" b="0" i="0" dirty="0">
                <a:effectLst/>
              </a:rPr>
              <a:t>: "Gostaria de sugerir o aplicativo </a:t>
            </a:r>
            <a:r>
              <a:rPr lang="pt-BR" b="0" i="0" dirty="0" err="1">
                <a:effectLst/>
              </a:rPr>
              <a:t>Helpme</a:t>
            </a:r>
            <a:r>
              <a:rPr lang="pt-BR" b="0" i="0" dirty="0">
                <a:effectLst/>
              </a:rPr>
              <a:t> Focus. Com ele, é possível bloquear os aplicativos </a:t>
            </a:r>
            <a:r>
              <a:rPr lang="pt-BR" b="0" i="0" dirty="0" err="1">
                <a:effectLst/>
              </a:rPr>
              <a:t>distratores</a:t>
            </a:r>
            <a:r>
              <a:rPr lang="pt-BR" b="0" i="0" dirty="0">
                <a:effectLst/>
              </a:rPr>
              <a:t> durante um período de tempo." Link: </a:t>
            </a:r>
            <a:r>
              <a:rPr lang="pt-BR" b="0" i="0" dirty="0">
                <a:effectLst/>
                <a:hlinkClick r:id="rId4">
                  <a:extLst>
                    <a:ext uri="{A12FA001-AC4F-418D-AE19-62706E023703}">
                      <ahyp:hlinkClr xmlns:ahyp="http://schemas.microsoft.com/office/drawing/2018/hyperlinkcolor" val="tx"/>
                    </a:ext>
                  </a:extLst>
                </a:hlinkClick>
              </a:rPr>
              <a:t>https://play.google.com/store/apps/details?id=com.apps.dsimpletools.helpmefocus</a:t>
            </a:r>
            <a:endParaRPr lang="pt-BR" b="0" i="0" dirty="0">
              <a:effectLst/>
            </a:endParaRPr>
          </a:p>
          <a:p>
            <a:pPr algn="l">
              <a:buFont typeface="Arial" panose="020B0604020202020204" pitchFamily="34" charset="0"/>
              <a:buChar char="•"/>
            </a:pPr>
            <a:r>
              <a:rPr lang="pt-BR" b="1" i="0" dirty="0">
                <a:effectLst/>
              </a:rPr>
              <a:t> Sugestão do aluno Afonso </a:t>
            </a:r>
            <a:r>
              <a:rPr lang="pt-BR" b="1" i="0" dirty="0" err="1">
                <a:effectLst/>
              </a:rPr>
              <a:t>Araujo</a:t>
            </a:r>
            <a:r>
              <a:rPr lang="pt-BR" b="1" i="0" dirty="0">
                <a:effectLst/>
              </a:rPr>
              <a:t> de Mesquita Júnior</a:t>
            </a:r>
            <a:r>
              <a:rPr lang="pt-BR" b="0" i="0" dirty="0">
                <a:effectLst/>
              </a:rPr>
              <a:t>: Pra quem deixa muitos projetos de lado pela falta de uma rotina eu recomendo bastante o </a:t>
            </a:r>
            <a:r>
              <a:rPr lang="pt-BR" b="0" i="0" dirty="0" err="1">
                <a:effectLst/>
              </a:rPr>
              <a:t>TimeTune</a:t>
            </a:r>
            <a:r>
              <a:rPr lang="pt-BR" b="0" i="0" dirty="0">
                <a:effectLst/>
              </a:rPr>
              <a:t> ele possui um layout bem intuitivo e é muito prático de usar </a:t>
            </a:r>
            <a:r>
              <a:rPr lang="pt-BR" b="0" i="0" dirty="0">
                <a:effectLst/>
                <a:hlinkClick r:id="rId5">
                  <a:extLst>
                    <a:ext uri="{A12FA001-AC4F-418D-AE19-62706E023703}">
                      <ahyp:hlinkClr xmlns:ahyp="http://schemas.microsoft.com/office/drawing/2018/hyperlinkcolor" val="tx"/>
                    </a:ext>
                  </a:extLst>
                </a:hlinkClick>
              </a:rPr>
              <a:t>https://play.google.com/store/apps/details?id=com.gmail.jmartindev.timetune</a:t>
            </a:r>
            <a:endParaRPr lang="pt-BR" b="0" i="0" dirty="0">
              <a:effectLst/>
            </a:endParaRPr>
          </a:p>
          <a:p>
            <a:pPr algn="l">
              <a:buFont typeface="Arial" panose="020B0604020202020204" pitchFamily="34" charset="0"/>
              <a:buChar char="•"/>
            </a:pPr>
            <a:r>
              <a:rPr lang="pt-BR" b="1" i="0" dirty="0">
                <a:effectLst/>
              </a:rPr>
              <a:t> A aluna Gisele Monteiro Dias disse o seguinte:</a:t>
            </a:r>
            <a:r>
              <a:rPr lang="pt-BR" b="0" i="0" dirty="0">
                <a:effectLst/>
              </a:rPr>
              <a:t> Eu estou fazendo o curso de hábitos, e eu me senti a personagem Luíza (</a:t>
            </a:r>
            <a:r>
              <a:rPr lang="pt-BR" b="0" i="0" dirty="0" err="1">
                <a:effectLst/>
              </a:rPr>
              <a:t>hahaha</a:t>
            </a:r>
            <a:r>
              <a:rPr lang="pt-BR" b="0" i="0" dirty="0">
                <a:effectLst/>
              </a:rPr>
              <a:t>) pois sempre dou uma olhadinha nas redes sociais, infelizmente isso atrapalha muito minha produtividade, decidi baixar para meu celular o aplicativo </a:t>
            </a:r>
            <a:r>
              <a:rPr lang="pt-BR" b="0" i="0" dirty="0" err="1">
                <a:effectLst/>
                <a:hlinkClick r:id="rId6">
                  <a:extLst>
                    <a:ext uri="{A12FA001-AC4F-418D-AE19-62706E023703}">
                      <ahyp:hlinkClr xmlns:ahyp="http://schemas.microsoft.com/office/drawing/2018/hyperlinkcolor" val="tx"/>
                    </a:ext>
                  </a:extLst>
                </a:hlinkClick>
              </a:rPr>
              <a:t>AppBlock</a:t>
            </a:r>
            <a:r>
              <a:rPr lang="pt-BR" b="0" i="0" dirty="0">
                <a:effectLst/>
              </a:rPr>
              <a:t>, com ele posso bloquear as minhas redes sociais e determinar o tempo de bloqueio, está sendo muito eficaz para mim."</a:t>
            </a:r>
          </a:p>
          <a:p>
            <a:pPr algn="l"/>
            <a:endParaRPr lang="pt-BR" dirty="0"/>
          </a:p>
        </p:txBody>
      </p:sp>
    </p:spTree>
    <p:extLst>
      <p:ext uri="{BB962C8B-B14F-4D97-AF65-F5344CB8AC3E}">
        <p14:creationId xmlns:p14="http://schemas.microsoft.com/office/powerpoint/2010/main" val="4235977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B84CBE-70FB-DED7-D0CC-E03B3537DC1D}"/>
              </a:ext>
            </a:extLst>
          </p:cNvPr>
          <p:cNvSpPr>
            <a:spLocks noGrp="1"/>
          </p:cNvSpPr>
          <p:nvPr>
            <p:ph type="title"/>
          </p:nvPr>
        </p:nvSpPr>
        <p:spPr/>
        <p:txBody>
          <a:bodyPr/>
          <a:lstStyle/>
          <a:p>
            <a:r>
              <a:rPr lang="pt-BR" dirty="0"/>
              <a:t>Sugestões de aplicativos </a:t>
            </a:r>
          </a:p>
        </p:txBody>
      </p:sp>
      <p:sp>
        <p:nvSpPr>
          <p:cNvPr id="3" name="Espaço Reservado para Conteúdo 2">
            <a:extLst>
              <a:ext uri="{FF2B5EF4-FFF2-40B4-BE49-F238E27FC236}">
                <a16:creationId xmlns:a16="http://schemas.microsoft.com/office/drawing/2014/main" id="{D196D880-5B4E-F511-4BBE-7BF0730ECBE5}"/>
              </a:ext>
            </a:extLst>
          </p:cNvPr>
          <p:cNvSpPr>
            <a:spLocks noGrp="1"/>
          </p:cNvSpPr>
          <p:nvPr>
            <p:ph sz="quarter" idx="10"/>
          </p:nvPr>
        </p:nvSpPr>
        <p:spPr>
          <a:xfrm>
            <a:off x="539495" y="1435608"/>
            <a:ext cx="11003575" cy="4974336"/>
          </a:xfrm>
        </p:spPr>
        <p:txBody>
          <a:bodyPr>
            <a:normAutofit/>
          </a:bodyPr>
          <a:lstStyle/>
          <a:p>
            <a:pPr algn="l">
              <a:buFont typeface="Arial" panose="020B0604020202020204" pitchFamily="34" charset="0"/>
              <a:buChar char="•"/>
            </a:pPr>
            <a:r>
              <a:rPr lang="pt-BR" b="1" i="0" dirty="0">
                <a:effectLst/>
              </a:rPr>
              <a:t> O aluno Renato Gomes Neto disse:</a:t>
            </a:r>
            <a:r>
              <a:rPr lang="pt-BR" b="0" i="0" dirty="0">
                <a:effectLst/>
              </a:rPr>
              <a:t> "Um aplicativo que está me ajudando a lembrar das coisas, que sempre esqueço como comprar algo, ligar pra alguém, mandar um e-mail, </a:t>
            </a:r>
            <a:r>
              <a:rPr lang="pt-BR" b="0" i="0" dirty="0" err="1">
                <a:effectLst/>
              </a:rPr>
              <a:t>etc</a:t>
            </a:r>
            <a:r>
              <a:rPr lang="pt-BR" b="0" i="0" dirty="0">
                <a:effectLst/>
              </a:rPr>
              <a:t>, é o Auxiliar de memória : Bloco de notas de tarefas, para Android, é muito útil porque por vezes esquecemos de abrir até o aplicativo que usamos para nos organizar, e ele abre sozinho assim que o celular é desbloqueado." </a:t>
            </a:r>
            <a:r>
              <a:rPr lang="pt-BR" b="0" i="0" dirty="0">
                <a:effectLst/>
                <a:hlinkClick r:id="rId2">
                  <a:extLst>
                    <a:ext uri="{A12FA001-AC4F-418D-AE19-62706E023703}">
                      <ahyp:hlinkClr xmlns:ahyp="http://schemas.microsoft.com/office/drawing/2018/hyperlinkcolor" val="tx"/>
                    </a:ext>
                  </a:extLst>
                </a:hlinkClick>
              </a:rPr>
              <a:t>https://play.google.com/store/apps/details?id=com.humanhelper.forhuman.quick&amp;hl=pt</a:t>
            </a:r>
            <a:endParaRPr lang="pt-BR" b="0" i="0" dirty="0">
              <a:effectLst/>
            </a:endParaRPr>
          </a:p>
          <a:p>
            <a:pPr algn="l">
              <a:buFont typeface="Arial" panose="020B0604020202020204" pitchFamily="34" charset="0"/>
              <a:buChar char="•"/>
            </a:pPr>
            <a:r>
              <a:rPr lang="pt-BR" b="1" i="0" dirty="0">
                <a:effectLst/>
              </a:rPr>
              <a:t> O aluno Bernardo Correa Rocha sugeriu o seguinte:</a:t>
            </a:r>
            <a:r>
              <a:rPr lang="pt-BR" b="0" i="0" dirty="0">
                <a:effectLst/>
              </a:rPr>
              <a:t> Gostaria de deixar duas sugestões super simples: </a:t>
            </a:r>
            <a:r>
              <a:rPr lang="pt-BR" b="0" i="0" dirty="0" err="1">
                <a:effectLst/>
              </a:rPr>
              <a:t>To-do</a:t>
            </a:r>
            <a:r>
              <a:rPr lang="pt-BR" b="0" i="0" dirty="0">
                <a:effectLst/>
              </a:rPr>
              <a:t> (Microsoft) e o Tarefas (Google) para criar listas. Estes são de grandes empresas e já tem integração como Outlook ou Gmail, além de possuírem Widgets para deixar a lista sempre a vista no seu celular. Também gostaria de recomendar o Notes (Google) e o </a:t>
            </a:r>
            <a:r>
              <a:rPr lang="pt-BR" b="0" i="0" dirty="0" err="1">
                <a:effectLst/>
              </a:rPr>
              <a:t>One</a:t>
            </a:r>
            <a:r>
              <a:rPr lang="pt-BR" b="0" i="0" dirty="0">
                <a:effectLst/>
              </a:rPr>
              <a:t> Note (Microsoft), mais uma fez são aplicativos produzidos por essas empresas e possuem grande integração com sistemas operacionais diferentes, além de métodos fáceis de entrada."</a:t>
            </a:r>
          </a:p>
          <a:p>
            <a:pPr algn="l">
              <a:buFont typeface="Arial" panose="020B0604020202020204" pitchFamily="34" charset="0"/>
              <a:buChar char="•"/>
            </a:pPr>
            <a:r>
              <a:rPr lang="pt-BR" b="1" i="0" dirty="0">
                <a:effectLst/>
              </a:rPr>
              <a:t> O aluno Eduardo Henrique disse:</a:t>
            </a:r>
            <a:r>
              <a:rPr lang="pt-BR" b="0" i="0" dirty="0">
                <a:effectLst/>
              </a:rPr>
              <a:t> "Depois de que descobri o Google </a:t>
            </a:r>
            <a:r>
              <a:rPr lang="pt-BR" b="0" i="0" dirty="0" err="1">
                <a:effectLst/>
              </a:rPr>
              <a:t>Keep</a:t>
            </a:r>
            <a:r>
              <a:rPr lang="pt-BR" b="0" i="0" dirty="0">
                <a:effectLst/>
              </a:rPr>
              <a:t> minha vida decolou </a:t>
            </a:r>
            <a:r>
              <a:rPr lang="pt-BR" b="0" i="0" dirty="0" err="1">
                <a:effectLst/>
              </a:rPr>
              <a:t>hahah</a:t>
            </a:r>
            <a:r>
              <a:rPr lang="pt-BR" b="0" i="0" dirty="0">
                <a:effectLst/>
              </a:rPr>
              <a:t>. Um bloco de notas completo com funções de listas e compartilhamento em tempo real, caso tenha interesse em editar ou compartilhar o documento com outra pessoa a mesma pode ser adicionada como editora do arquivo." </a:t>
            </a:r>
            <a:r>
              <a:rPr lang="pt-BR" b="0" i="0" dirty="0">
                <a:effectLst/>
                <a:hlinkClick r:id="rId3">
                  <a:extLst>
                    <a:ext uri="{A12FA001-AC4F-418D-AE19-62706E023703}">
                      <ahyp:hlinkClr xmlns:ahyp="http://schemas.microsoft.com/office/drawing/2018/hyperlinkcolor" val="tx"/>
                    </a:ext>
                  </a:extLst>
                </a:hlinkClick>
              </a:rPr>
              <a:t>https://keep.google.com/</a:t>
            </a:r>
            <a:endParaRPr lang="pt-BR" b="0" i="0" dirty="0">
              <a:effectLst/>
            </a:endParaRPr>
          </a:p>
          <a:p>
            <a:pPr algn="l"/>
            <a:endParaRPr lang="pt-BR" dirty="0"/>
          </a:p>
        </p:txBody>
      </p:sp>
    </p:spTree>
    <p:extLst>
      <p:ext uri="{BB962C8B-B14F-4D97-AF65-F5344CB8AC3E}">
        <p14:creationId xmlns:p14="http://schemas.microsoft.com/office/powerpoint/2010/main" val="1036309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83B96D-2AF0-C41B-7ADE-612810D86E23}"/>
              </a:ext>
            </a:extLst>
          </p:cNvPr>
          <p:cNvSpPr>
            <a:spLocks noGrp="1"/>
          </p:cNvSpPr>
          <p:nvPr>
            <p:ph type="title"/>
          </p:nvPr>
        </p:nvSpPr>
        <p:spPr>
          <a:xfrm>
            <a:off x="521207" y="448056"/>
            <a:ext cx="11110354" cy="640080"/>
          </a:xfrm>
        </p:spPr>
        <p:txBody>
          <a:bodyPr>
            <a:normAutofit/>
          </a:bodyPr>
          <a:lstStyle/>
          <a:p>
            <a:r>
              <a:rPr lang="pt-BR" dirty="0" err="1"/>
              <a:t>TEDx</a:t>
            </a:r>
            <a:r>
              <a:rPr lang="pt-BR" dirty="0"/>
              <a:t> – Como reiniciar a sua mente e praticar bons hábitos</a:t>
            </a:r>
          </a:p>
        </p:txBody>
      </p:sp>
      <p:sp>
        <p:nvSpPr>
          <p:cNvPr id="3" name="Espaço Reservado para Conteúdo 2">
            <a:extLst>
              <a:ext uri="{FF2B5EF4-FFF2-40B4-BE49-F238E27FC236}">
                <a16:creationId xmlns:a16="http://schemas.microsoft.com/office/drawing/2014/main" id="{2D812456-ABE0-64A8-0457-807C774ACF60}"/>
              </a:ext>
            </a:extLst>
          </p:cNvPr>
          <p:cNvSpPr>
            <a:spLocks noGrp="1"/>
          </p:cNvSpPr>
          <p:nvPr>
            <p:ph sz="quarter" idx="10"/>
          </p:nvPr>
        </p:nvSpPr>
        <p:spPr>
          <a:xfrm>
            <a:off x="539495" y="1435608"/>
            <a:ext cx="11092065" cy="4974336"/>
          </a:xfrm>
        </p:spPr>
        <p:txBody>
          <a:bodyPr>
            <a:normAutofit/>
          </a:bodyPr>
          <a:lstStyle/>
          <a:p>
            <a:pPr algn="l"/>
            <a:r>
              <a:rPr lang="pt-BR" sz="1300" dirty="0">
                <a:effectLst/>
              </a:rPr>
              <a:t>Na era das conexões rápidas e da vida acelerada, parece impossível "desligar", mas você pode fazer uma pausa nesse ritmo e descobrir maneiras mais saudáveis de se conectar com o mundo e obter melhores resultados nas mais diferentes áreas da sua vida. Pequenas mudanças podem criar bons hábitos e nos levar ao sucesso (tornar nossos planos ou sonhos em realidade) mais rápido do que podemos imaginar. A ideia da palestra é ter um tempo para refletir sobre pensamentos que nos incomodam e colocá-los para serem guiados pelo seguinte processo: tratá-los antes de eliminá-los, tomar atitudes e resolvê-los.</a:t>
            </a:r>
          </a:p>
          <a:p>
            <a:pPr algn="l"/>
            <a:r>
              <a:rPr lang="pt-BR" sz="1300" dirty="0">
                <a:effectLst/>
              </a:rPr>
              <a:t>Confira</a:t>
            </a:r>
            <a:r>
              <a:rPr lang="pt-BR" sz="1300" dirty="0">
                <a:solidFill>
                  <a:srgbClr val="C0C0C0"/>
                </a:solidFill>
                <a:effectLst/>
              </a:rPr>
              <a:t>: </a:t>
            </a:r>
            <a:r>
              <a:rPr lang="pt-BR" sz="1300" dirty="0">
                <a:solidFill>
                  <a:srgbClr val="0095DD"/>
                </a:solidFill>
                <a:effectLst/>
                <a:hlinkClick r:id="rId2"/>
              </a:rPr>
              <a:t>https://www.youtube.com/watch?v=crXlh_maURY</a:t>
            </a:r>
            <a:endParaRPr lang="pt-BR" sz="1300" dirty="0">
              <a:solidFill>
                <a:srgbClr val="C0C0C0"/>
              </a:solidFill>
              <a:effectLst/>
            </a:endParaRPr>
          </a:p>
        </p:txBody>
      </p:sp>
    </p:spTree>
    <p:extLst>
      <p:ext uri="{BB962C8B-B14F-4D97-AF65-F5344CB8AC3E}">
        <p14:creationId xmlns:p14="http://schemas.microsoft.com/office/powerpoint/2010/main" val="904831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4294967295"/>
          </p:nvPr>
        </p:nvSpPr>
        <p:spPr>
          <a:xfrm>
            <a:off x="1304632" y="2785621"/>
            <a:ext cx="9582736" cy="1137793"/>
          </a:xfrm>
        </p:spPr>
        <p:txBody>
          <a:bodyPr rtlCol="0">
            <a:normAutofit/>
          </a:bodyPr>
          <a:lstStyle/>
          <a:p>
            <a:pPr marL="0" indent="0" algn="ctr" rtl="0">
              <a:buNone/>
            </a:pPr>
            <a:r>
              <a:rPr lang="pt-BR" sz="2400" dirty="0">
                <a:solidFill>
                  <a:schemeClr val="bg1"/>
                </a:solidFill>
                <a:latin typeface="+mj-lt"/>
              </a:rPr>
              <a:t>02. HÁBITOS-CHAVE</a:t>
            </a:r>
          </a:p>
        </p:txBody>
      </p:sp>
    </p:spTree>
    <p:extLst>
      <p:ext uri="{BB962C8B-B14F-4D97-AF65-F5344CB8AC3E}">
        <p14:creationId xmlns:p14="http://schemas.microsoft.com/office/powerpoint/2010/main" val="3267343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4294967295"/>
          </p:nvPr>
        </p:nvSpPr>
        <p:spPr>
          <a:xfrm>
            <a:off x="1304632" y="2785621"/>
            <a:ext cx="9582736" cy="1137793"/>
          </a:xfrm>
        </p:spPr>
        <p:txBody>
          <a:bodyPr rtlCol="0">
            <a:normAutofit/>
          </a:bodyPr>
          <a:lstStyle/>
          <a:p>
            <a:pPr marL="0" indent="0" algn="ctr" rtl="0">
              <a:buNone/>
            </a:pPr>
            <a:r>
              <a:rPr lang="pt-BR" sz="2400" dirty="0">
                <a:solidFill>
                  <a:schemeClr val="bg1"/>
                </a:solidFill>
                <a:latin typeface="+mj-lt"/>
              </a:rPr>
              <a:t>01. RECONHECENDO SEUS HÁBITOS</a:t>
            </a:r>
          </a:p>
        </p:txBody>
      </p:sp>
    </p:spTree>
    <p:extLst>
      <p:ext uri="{BB962C8B-B14F-4D97-AF65-F5344CB8AC3E}">
        <p14:creationId xmlns:p14="http://schemas.microsoft.com/office/powerpoint/2010/main" val="20347901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C4127F-6D89-1D2B-D524-A4B760E67B90}"/>
              </a:ext>
            </a:extLst>
          </p:cNvPr>
          <p:cNvSpPr>
            <a:spLocks noGrp="1"/>
          </p:cNvSpPr>
          <p:nvPr>
            <p:ph type="title"/>
          </p:nvPr>
        </p:nvSpPr>
        <p:spPr/>
        <p:txBody>
          <a:bodyPr/>
          <a:lstStyle/>
          <a:p>
            <a:r>
              <a:rPr lang="pt-BR" dirty="0"/>
              <a:t>Mudança de hábito</a:t>
            </a:r>
          </a:p>
        </p:txBody>
      </p:sp>
      <p:sp>
        <p:nvSpPr>
          <p:cNvPr id="3" name="Espaço Reservado para Conteúdo 2">
            <a:extLst>
              <a:ext uri="{FF2B5EF4-FFF2-40B4-BE49-F238E27FC236}">
                <a16:creationId xmlns:a16="http://schemas.microsoft.com/office/drawing/2014/main" id="{6EC7E9C8-D900-B136-93A2-E34C9CB331C6}"/>
              </a:ext>
            </a:extLst>
          </p:cNvPr>
          <p:cNvSpPr>
            <a:spLocks noGrp="1"/>
          </p:cNvSpPr>
          <p:nvPr>
            <p:ph sz="quarter" idx="10"/>
          </p:nvPr>
        </p:nvSpPr>
        <p:spPr>
          <a:xfrm>
            <a:off x="539495" y="1435607"/>
            <a:ext cx="4966569" cy="5161837"/>
          </a:xfrm>
        </p:spPr>
        <p:txBody>
          <a:bodyPr>
            <a:normAutofit/>
          </a:bodyPr>
          <a:lstStyle/>
          <a:p>
            <a:pPr algn="just"/>
            <a:r>
              <a:rPr lang="pt-BR" b="0" i="0" u="none" strike="noStrike" baseline="0" dirty="0"/>
              <a:t>Maxwell </a:t>
            </a:r>
            <a:r>
              <a:rPr lang="pt-BR" b="0" i="0" u="none" strike="noStrike" baseline="0" dirty="0" err="1"/>
              <a:t>Maltz</a:t>
            </a:r>
            <a:r>
              <a:rPr lang="pt-BR" b="0" i="0" u="none" strike="noStrike" baseline="0" dirty="0"/>
              <a:t> foi cirurgião plástico na década de 1950, quando começou a notar um padrão estranho entre seus pacientes. Quando ele realizava uma operação - como um trabalho no nariz, por exemplo - </a:t>
            </a:r>
            <a:r>
              <a:rPr lang="pt-BR" b="1" i="0" u="none" strike="noStrike" baseline="0" dirty="0"/>
              <a:t>ele descobriu que  paciente levaria cerca de 21 dias para se acostumar a ver seu novo rosto. </a:t>
            </a:r>
            <a:r>
              <a:rPr lang="pt-BR" b="0" i="0" u="none" strike="noStrike" baseline="0" dirty="0"/>
              <a:t>Da mesma forma, quando um paciente tinha um braço ou uma perna amputada, </a:t>
            </a:r>
            <a:r>
              <a:rPr lang="pt-BR" b="0" i="0" u="none" strike="noStrike" baseline="0" dirty="0" err="1"/>
              <a:t>Maltz</a:t>
            </a:r>
            <a:r>
              <a:rPr lang="pt-BR" b="0" i="0" u="none" strike="noStrike" baseline="0" dirty="0"/>
              <a:t> notou que o paciente sentiria um membro fantasma por cerca de 21 dias antes de se adaptar à nova situação.</a:t>
            </a:r>
          </a:p>
          <a:p>
            <a:pPr algn="l"/>
            <a:r>
              <a:rPr lang="pt-BR" b="0" i="0" u="none" strike="noStrike" baseline="0" dirty="0"/>
              <a:t>Livro - </a:t>
            </a:r>
            <a:r>
              <a:rPr lang="pt-BR" b="1" i="0" u="none" strike="noStrike" baseline="0" dirty="0" err="1"/>
              <a:t>Psicocibernética</a:t>
            </a:r>
            <a:r>
              <a:rPr lang="pt-BR" b="0" i="0" u="none" strike="noStrike" baseline="0" dirty="0"/>
              <a:t>:</a:t>
            </a:r>
            <a:br>
              <a:rPr lang="pt-BR" b="0" i="0" u="none" strike="noStrike" baseline="0" dirty="0"/>
            </a:br>
            <a:r>
              <a:rPr lang="pt-BR" b="0" i="0" u="none" strike="noStrike" baseline="0" dirty="0"/>
              <a:t>30 milhões de livros vendidos</a:t>
            </a:r>
          </a:p>
          <a:p>
            <a:pPr algn="l"/>
            <a:r>
              <a:rPr lang="pt-BR" b="0" i="0" u="none" strike="noStrike" baseline="0" dirty="0">
                <a:solidFill>
                  <a:schemeClr val="tx1">
                    <a:lumMod val="85000"/>
                    <a:lumOff val="15000"/>
                  </a:schemeClr>
                </a:solidFill>
              </a:rPr>
              <a:t>“</a:t>
            </a:r>
            <a:r>
              <a:rPr lang="pt-BR" b="1" i="0" u="none" strike="noStrike" baseline="0" dirty="0">
                <a:solidFill>
                  <a:schemeClr val="accent2"/>
                </a:solidFill>
              </a:rPr>
              <a:t>Mínimo</a:t>
            </a:r>
            <a:r>
              <a:rPr lang="pt-BR" b="1" i="0" u="none" strike="noStrike" baseline="0" dirty="0">
                <a:solidFill>
                  <a:schemeClr val="tx1">
                    <a:lumMod val="85000"/>
                    <a:lumOff val="15000"/>
                  </a:schemeClr>
                </a:solidFill>
              </a:rPr>
              <a:t> </a:t>
            </a:r>
            <a:r>
              <a:rPr lang="pt-BR" b="0" i="0" u="none" strike="noStrike" baseline="0" dirty="0">
                <a:solidFill>
                  <a:schemeClr val="tx1">
                    <a:lumMod val="85000"/>
                    <a:lumOff val="15000"/>
                  </a:schemeClr>
                </a:solidFill>
              </a:rPr>
              <a:t>de 21 dias para formar um novo hábito.”</a:t>
            </a:r>
          </a:p>
          <a:p>
            <a:pPr algn="l"/>
            <a:r>
              <a:rPr lang="pt-BR" b="0" i="0" u="none" strike="noStrike" baseline="0" dirty="0">
                <a:solidFill>
                  <a:schemeClr val="tx1">
                    <a:lumMod val="85000"/>
                    <a:lumOff val="15000"/>
                  </a:schemeClr>
                </a:solidFill>
              </a:rPr>
              <a:t>Lembre-se que Maxwell realça que é o </a:t>
            </a:r>
            <a:r>
              <a:rPr lang="pt-BR" b="1" i="0" u="none" strike="noStrike" baseline="0" dirty="0">
                <a:solidFill>
                  <a:schemeClr val="accent2"/>
                </a:solidFill>
              </a:rPr>
              <a:t>mínimo</a:t>
            </a:r>
          </a:p>
          <a:p>
            <a:pPr algn="l"/>
            <a:r>
              <a:rPr lang="pt-BR" b="0" i="0" u="none" strike="noStrike" baseline="0" dirty="0">
                <a:solidFill>
                  <a:schemeClr val="tx1">
                    <a:lumMod val="85000"/>
                    <a:lumOff val="15000"/>
                  </a:schemeClr>
                </a:solidFill>
              </a:rPr>
              <a:t>O mito do número mágico. </a:t>
            </a:r>
            <a:endParaRPr lang="pt-BR" b="0" i="0" u="none" strike="noStrike" baseline="0" dirty="0">
              <a:solidFill>
                <a:schemeClr val="accent2"/>
              </a:solidFill>
            </a:endParaRPr>
          </a:p>
          <a:p>
            <a:pPr algn="l"/>
            <a:endParaRPr lang="pt-BR" sz="1800" dirty="0">
              <a:solidFill>
                <a:srgbClr val="FFFFFF"/>
              </a:solidFill>
              <a:latin typeface="Oswald-Regular"/>
            </a:endParaRPr>
          </a:p>
          <a:p>
            <a:pPr algn="l"/>
            <a:endParaRPr lang="pt-BR" sz="1800" b="0" i="0" u="none" strike="noStrike" baseline="0" dirty="0"/>
          </a:p>
          <a:p>
            <a:pPr algn="l"/>
            <a:endParaRPr lang="pt-BR" b="0" i="0" u="none" strike="noStrike" baseline="0" dirty="0"/>
          </a:p>
          <a:p>
            <a:pPr algn="l"/>
            <a:endParaRPr lang="pt-BR" dirty="0"/>
          </a:p>
        </p:txBody>
      </p:sp>
      <p:pic>
        <p:nvPicPr>
          <p:cNvPr id="1028" name="Picture 4" descr="Psico Cibernetica | Amazon.com.br">
            <a:extLst>
              <a:ext uri="{FF2B5EF4-FFF2-40B4-BE49-F238E27FC236}">
                <a16:creationId xmlns:a16="http://schemas.microsoft.com/office/drawing/2014/main" id="{B84B8905-6936-CB2A-4843-069A8C78FC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8429" y="1575668"/>
            <a:ext cx="2471967" cy="3706664"/>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168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B832CA-BE7D-3C2B-CEAB-00D3E7EA1764}"/>
              </a:ext>
            </a:extLst>
          </p:cNvPr>
          <p:cNvSpPr>
            <a:spLocks noGrp="1"/>
          </p:cNvSpPr>
          <p:nvPr>
            <p:ph type="title"/>
          </p:nvPr>
        </p:nvSpPr>
        <p:spPr>
          <a:xfrm>
            <a:off x="521207" y="448056"/>
            <a:ext cx="8534303" cy="640080"/>
          </a:xfrm>
        </p:spPr>
        <p:txBody>
          <a:bodyPr/>
          <a:lstStyle/>
          <a:p>
            <a:r>
              <a:rPr lang="pt-BR" dirty="0"/>
              <a:t>Quanto tempo demora para construir um novo hábito? </a:t>
            </a:r>
          </a:p>
        </p:txBody>
      </p:sp>
      <p:sp>
        <p:nvSpPr>
          <p:cNvPr id="3" name="Espaço Reservado para Conteúdo 2">
            <a:extLst>
              <a:ext uri="{FF2B5EF4-FFF2-40B4-BE49-F238E27FC236}">
                <a16:creationId xmlns:a16="http://schemas.microsoft.com/office/drawing/2014/main" id="{41A07D6B-AE33-6697-0C7D-F3F5CA12914E}"/>
              </a:ext>
            </a:extLst>
          </p:cNvPr>
          <p:cNvSpPr>
            <a:spLocks noGrp="1"/>
          </p:cNvSpPr>
          <p:nvPr>
            <p:ph sz="quarter" idx="10"/>
          </p:nvPr>
        </p:nvSpPr>
        <p:spPr>
          <a:xfrm>
            <a:off x="1060606" y="1435706"/>
            <a:ext cx="4386465" cy="4974336"/>
          </a:xfrm>
        </p:spPr>
        <p:txBody>
          <a:bodyPr/>
          <a:lstStyle/>
          <a:p>
            <a:pPr algn="l"/>
            <a:r>
              <a:rPr lang="pt-BR" b="1" i="0" u="none" strike="noStrike" baseline="0" dirty="0" err="1"/>
              <a:t>Phillippa</a:t>
            </a:r>
            <a:r>
              <a:rPr lang="pt-BR" b="1" dirty="0"/>
              <a:t> </a:t>
            </a:r>
            <a:r>
              <a:rPr lang="pt-BR" b="1" i="0" u="none" strike="noStrike" baseline="0" dirty="0" err="1"/>
              <a:t>Lally</a:t>
            </a:r>
            <a:r>
              <a:rPr lang="pt-BR" b="1" dirty="0"/>
              <a:t>: </a:t>
            </a:r>
            <a:r>
              <a:rPr lang="pt-BR" b="0" i="0" u="none" strike="noStrike" baseline="0" dirty="0"/>
              <a:t>Pesquisadora de Psicologia da saúde, </a:t>
            </a:r>
            <a:r>
              <a:rPr lang="pt-BR" b="0" i="0" u="none" strike="noStrike" baseline="0" dirty="0" err="1"/>
              <a:t>University</a:t>
            </a:r>
            <a:r>
              <a:rPr lang="pt-BR" b="0" i="0" u="none" strike="noStrike" baseline="0" dirty="0"/>
              <a:t> </a:t>
            </a:r>
            <a:r>
              <a:rPr lang="pt-BR" b="0" i="0" u="none" strike="noStrike" baseline="0" dirty="0" err="1"/>
              <a:t>College</a:t>
            </a:r>
            <a:r>
              <a:rPr lang="pt-BR" b="0" i="0" u="none" strike="noStrike" baseline="0" dirty="0"/>
              <a:t> de Londres.</a:t>
            </a:r>
          </a:p>
          <a:p>
            <a:pPr algn="l"/>
            <a:r>
              <a:rPr lang="pt-BR" b="0" i="0" u="none" strike="noStrike" baseline="0" dirty="0"/>
              <a:t>Seu estudo: </a:t>
            </a:r>
            <a:br>
              <a:rPr lang="pt-BR" dirty="0"/>
            </a:br>
            <a:r>
              <a:rPr lang="pt-BR" b="0" i="0" u="none" strike="noStrike" baseline="0" dirty="0"/>
              <a:t>96 Pessoas.</a:t>
            </a:r>
            <a:br>
              <a:rPr lang="pt-BR" b="0" i="0" u="none" strike="noStrike" baseline="0" dirty="0"/>
            </a:br>
            <a:r>
              <a:rPr lang="pt-BR" b="0" i="0" u="none" strike="noStrike" baseline="0" dirty="0"/>
              <a:t>12 Semanas.</a:t>
            </a:r>
          </a:p>
          <a:p>
            <a:pPr algn="l"/>
            <a:r>
              <a:rPr lang="pt-BR" i="0" u="none" strike="noStrike" baseline="0" dirty="0"/>
              <a:t>Na pesquisa feita por </a:t>
            </a:r>
            <a:r>
              <a:rPr lang="pt-BR" i="0" u="none" strike="noStrike" baseline="0" dirty="0" err="1"/>
              <a:t>Lally</a:t>
            </a:r>
            <a:r>
              <a:rPr lang="pt-BR" i="0" u="none" strike="noStrike" baseline="0" dirty="0"/>
              <a:t>, os participantes podem escolher um hábito novo, com a condição de que anotem como estão se sentindo durante a prática</a:t>
            </a:r>
          </a:p>
        </p:txBody>
      </p:sp>
      <p:sp>
        <p:nvSpPr>
          <p:cNvPr id="4" name="Espaço Reservado para Conteúdo 2">
            <a:extLst>
              <a:ext uri="{FF2B5EF4-FFF2-40B4-BE49-F238E27FC236}">
                <a16:creationId xmlns:a16="http://schemas.microsoft.com/office/drawing/2014/main" id="{5EF6514C-FE4E-FADB-6C7A-7D11A87AD13E}"/>
              </a:ext>
            </a:extLst>
          </p:cNvPr>
          <p:cNvSpPr txBox="1">
            <a:spLocks/>
          </p:cNvSpPr>
          <p:nvPr/>
        </p:nvSpPr>
        <p:spPr>
          <a:xfrm>
            <a:off x="6443768" y="1435706"/>
            <a:ext cx="4386465"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r>
              <a:rPr lang="pt-BR" b="1" i="0" u="none" strike="noStrike" baseline="0" dirty="0"/>
              <a:t>Média: </a:t>
            </a:r>
            <a:r>
              <a:rPr lang="pt-BR" i="0" u="none" strike="noStrike" baseline="0" dirty="0"/>
              <a:t>66 dias</a:t>
            </a:r>
          </a:p>
          <a:p>
            <a:pPr algn="l"/>
            <a:r>
              <a:rPr lang="pt-BR" b="0" i="0" u="none" strike="noStrike" baseline="0" dirty="0"/>
              <a:t>Segundo o estudo, em média, leva mais de dois meses antes de um novo comportamento se tornar automático - 66 dias, para ser exato. E quanto tempo leva para formar um novo hábito pode variar amplamente dependendo do </a:t>
            </a:r>
            <a:r>
              <a:rPr lang="pt-BR" b="1" i="0" u="none" strike="noStrike" baseline="0" dirty="0"/>
              <a:t>comportamento</a:t>
            </a:r>
            <a:r>
              <a:rPr lang="pt-BR" b="0" i="0" u="none" strike="noStrike" baseline="0" dirty="0"/>
              <a:t>, da </a:t>
            </a:r>
            <a:r>
              <a:rPr lang="pt-BR" b="1" i="0" u="none" strike="noStrike" baseline="0" dirty="0"/>
              <a:t>pessoa </a:t>
            </a:r>
            <a:r>
              <a:rPr lang="pt-BR" b="0" i="0" u="none" strike="noStrike" baseline="0" dirty="0"/>
              <a:t>e das </a:t>
            </a:r>
            <a:r>
              <a:rPr lang="pt-BR" b="1" i="0" u="none" strike="noStrike" baseline="0" dirty="0"/>
              <a:t>circunstâncias</a:t>
            </a:r>
            <a:r>
              <a:rPr lang="pt-BR" b="0" i="0" u="none" strike="noStrike" baseline="0" dirty="0"/>
              <a:t>. No estudo da Dra.</a:t>
            </a:r>
          </a:p>
          <a:p>
            <a:pPr algn="l"/>
            <a:r>
              <a:rPr lang="pt-BR" b="0" i="0" u="none" strike="noStrike" baseline="0" dirty="0" err="1"/>
              <a:t>Lally</a:t>
            </a:r>
            <a:r>
              <a:rPr lang="pt-BR" b="0" i="0" u="none" strike="noStrike" baseline="0" dirty="0"/>
              <a:t>, levou de 18 dias a 254 dias (8 meses) para as pessoas formarem um novo hábito</a:t>
            </a:r>
            <a:r>
              <a:rPr lang="pt-BR" b="0" i="0" u="none" strike="noStrike" baseline="0" dirty="0">
                <a:solidFill>
                  <a:srgbClr val="252525"/>
                </a:solidFill>
              </a:rPr>
              <a:t>.</a:t>
            </a:r>
            <a:r>
              <a:rPr lang="pt-BR" dirty="0"/>
              <a:t> </a:t>
            </a:r>
          </a:p>
        </p:txBody>
      </p:sp>
    </p:spTree>
    <p:extLst>
      <p:ext uri="{BB962C8B-B14F-4D97-AF65-F5344CB8AC3E}">
        <p14:creationId xmlns:p14="http://schemas.microsoft.com/office/powerpoint/2010/main" val="974186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12F64D-3355-5F02-BD98-0965E1A000F8}"/>
              </a:ext>
            </a:extLst>
          </p:cNvPr>
          <p:cNvSpPr>
            <a:spLocks noGrp="1"/>
          </p:cNvSpPr>
          <p:nvPr>
            <p:ph type="title"/>
          </p:nvPr>
        </p:nvSpPr>
        <p:spPr/>
        <p:txBody>
          <a:bodyPr/>
          <a:lstStyle/>
          <a:p>
            <a:r>
              <a:rPr lang="pt-BR" dirty="0"/>
              <a:t>Por que é tão difícil manter bons hábitos? </a:t>
            </a:r>
          </a:p>
        </p:txBody>
      </p:sp>
      <p:sp>
        <p:nvSpPr>
          <p:cNvPr id="3" name="Espaço Reservado para Conteúdo 2">
            <a:extLst>
              <a:ext uri="{FF2B5EF4-FFF2-40B4-BE49-F238E27FC236}">
                <a16:creationId xmlns:a16="http://schemas.microsoft.com/office/drawing/2014/main" id="{4EF92597-27FC-4E91-4292-6787E6922CF4}"/>
              </a:ext>
            </a:extLst>
          </p:cNvPr>
          <p:cNvSpPr>
            <a:spLocks noGrp="1"/>
          </p:cNvSpPr>
          <p:nvPr>
            <p:ph sz="quarter" idx="10"/>
          </p:nvPr>
        </p:nvSpPr>
        <p:spPr>
          <a:xfrm>
            <a:off x="539496" y="1946886"/>
            <a:ext cx="4416552" cy="3977640"/>
          </a:xfrm>
        </p:spPr>
        <p:txBody>
          <a:bodyPr/>
          <a:lstStyle/>
          <a:p>
            <a:r>
              <a:rPr lang="pt-BR" b="1" dirty="0"/>
              <a:t>O que posso fazer? </a:t>
            </a:r>
          </a:p>
          <a:p>
            <a:r>
              <a:rPr lang="pt-BR" dirty="0"/>
              <a:t>James </a:t>
            </a:r>
            <a:r>
              <a:rPr lang="pt-BR" dirty="0" err="1"/>
              <a:t>Clear</a:t>
            </a:r>
            <a:r>
              <a:rPr lang="pt-BR" dirty="0"/>
              <a:t>: Especialista em hábitos -&gt; </a:t>
            </a:r>
            <a:r>
              <a:rPr lang="pt-BR" b="1" dirty="0"/>
              <a:t>Comece pequeno</a:t>
            </a:r>
          </a:p>
          <a:p>
            <a:r>
              <a:rPr lang="pt-BR" b="1" dirty="0"/>
              <a:t>Pense em 3 hábitos: </a:t>
            </a:r>
          </a:p>
          <a:p>
            <a:r>
              <a:rPr lang="pt-BR" dirty="0"/>
              <a:t>- Escovar os dentes </a:t>
            </a:r>
            <a:br>
              <a:rPr lang="pt-BR" dirty="0"/>
            </a:br>
            <a:r>
              <a:rPr lang="pt-BR" dirty="0"/>
              <a:t>- Varrer casa todos os dias pela manhã e a noite </a:t>
            </a:r>
            <a:br>
              <a:rPr lang="pt-BR" dirty="0"/>
            </a:br>
            <a:r>
              <a:rPr lang="pt-BR" dirty="0"/>
              <a:t>- Ouvir música </a:t>
            </a:r>
          </a:p>
          <a:p>
            <a:r>
              <a:rPr lang="pt-BR" b="1" dirty="0"/>
              <a:t>Pequenas ações se tornam padrões consistentes</a:t>
            </a:r>
          </a:p>
          <a:p>
            <a:r>
              <a:rPr lang="pt-BR" dirty="0"/>
              <a:t>Sonhe grande, mas comece pequeno!</a:t>
            </a:r>
          </a:p>
        </p:txBody>
      </p:sp>
      <p:pic>
        <p:nvPicPr>
          <p:cNvPr id="5" name="Imagem 4">
            <a:extLst>
              <a:ext uri="{FF2B5EF4-FFF2-40B4-BE49-F238E27FC236}">
                <a16:creationId xmlns:a16="http://schemas.microsoft.com/office/drawing/2014/main" id="{72CE2382-156A-A236-1056-6B7112764EF2}"/>
              </a:ext>
            </a:extLst>
          </p:cNvPr>
          <p:cNvPicPr>
            <a:picLocks noChangeAspect="1"/>
          </p:cNvPicPr>
          <p:nvPr/>
        </p:nvPicPr>
        <p:blipFill rotWithShape="1">
          <a:blip r:embed="rId2"/>
          <a:srcRect l="14274" t="19355" r="16452" b="8818"/>
          <a:stretch/>
        </p:blipFill>
        <p:spPr>
          <a:xfrm>
            <a:off x="5307825" y="1946886"/>
            <a:ext cx="6304762" cy="3677166"/>
          </a:xfrm>
          <a:prstGeom prst="rect">
            <a:avLst/>
          </a:prstGeom>
        </p:spPr>
      </p:pic>
    </p:spTree>
    <p:extLst>
      <p:ext uri="{BB962C8B-B14F-4D97-AF65-F5344CB8AC3E}">
        <p14:creationId xmlns:p14="http://schemas.microsoft.com/office/powerpoint/2010/main" val="27871254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E5F84B-BEDD-AA09-29C3-F2EA8DA0BCB3}"/>
              </a:ext>
            </a:extLst>
          </p:cNvPr>
          <p:cNvSpPr>
            <a:spLocks noGrp="1"/>
          </p:cNvSpPr>
          <p:nvPr>
            <p:ph type="title"/>
          </p:nvPr>
        </p:nvSpPr>
        <p:spPr/>
        <p:txBody>
          <a:bodyPr/>
          <a:lstStyle/>
          <a:p>
            <a:r>
              <a:rPr lang="pt-BR" dirty="0"/>
              <a:t>Hábitos chave</a:t>
            </a:r>
          </a:p>
        </p:txBody>
      </p:sp>
      <p:sp>
        <p:nvSpPr>
          <p:cNvPr id="3" name="Espaço Reservado para Conteúdo 2">
            <a:extLst>
              <a:ext uri="{FF2B5EF4-FFF2-40B4-BE49-F238E27FC236}">
                <a16:creationId xmlns:a16="http://schemas.microsoft.com/office/drawing/2014/main" id="{E52C9941-626F-770C-67FC-3C17FE876805}"/>
              </a:ext>
            </a:extLst>
          </p:cNvPr>
          <p:cNvSpPr>
            <a:spLocks noGrp="1"/>
          </p:cNvSpPr>
          <p:nvPr>
            <p:ph sz="quarter" idx="10"/>
          </p:nvPr>
        </p:nvSpPr>
        <p:spPr/>
        <p:txBody>
          <a:bodyPr>
            <a:normAutofit/>
          </a:bodyPr>
          <a:lstStyle/>
          <a:p>
            <a:pPr algn="l"/>
            <a:r>
              <a:rPr lang="pt-BR" sz="1400" b="1" i="0" u="none" strike="noStrike" baseline="0" dirty="0"/>
              <a:t>Charles </a:t>
            </a:r>
            <a:r>
              <a:rPr lang="pt-BR" sz="1400" b="1" i="0" u="none" strike="noStrike" baseline="0" dirty="0" err="1"/>
              <a:t>Duhigg</a:t>
            </a:r>
            <a:r>
              <a:rPr lang="pt-BR" sz="1400" b="0" i="0" u="none" strike="noStrike" baseline="0" dirty="0"/>
              <a:t>: Hábitos-chave</a:t>
            </a:r>
          </a:p>
          <a:p>
            <a:pPr algn="l"/>
            <a:r>
              <a:rPr lang="pt-BR" sz="1400" b="1" i="0" u="none" strike="noStrike" baseline="0" dirty="0"/>
              <a:t>Hábito-chave é um hábito que multiplica os seus efeitos positivos em vários aspectos da nossa vida. </a:t>
            </a:r>
            <a:endParaRPr lang="pt-BR" sz="1400" dirty="0"/>
          </a:p>
        </p:txBody>
      </p:sp>
    </p:spTree>
    <p:extLst>
      <p:ext uri="{BB962C8B-B14F-4D97-AF65-F5344CB8AC3E}">
        <p14:creationId xmlns:p14="http://schemas.microsoft.com/office/powerpoint/2010/main" val="35670004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37FC74-AFC6-20C3-EE17-A37F3D6F9E57}"/>
              </a:ext>
            </a:extLst>
          </p:cNvPr>
          <p:cNvSpPr>
            <a:spLocks noGrp="1"/>
          </p:cNvSpPr>
          <p:nvPr>
            <p:ph type="title"/>
          </p:nvPr>
        </p:nvSpPr>
        <p:spPr/>
        <p:txBody>
          <a:bodyPr/>
          <a:lstStyle/>
          <a:p>
            <a:r>
              <a:rPr lang="pt-BR" dirty="0"/>
              <a:t>Hábitos chave que podem facilitar a sua vida</a:t>
            </a:r>
          </a:p>
        </p:txBody>
      </p:sp>
      <p:sp>
        <p:nvSpPr>
          <p:cNvPr id="3" name="Espaço Reservado para Conteúdo 2">
            <a:extLst>
              <a:ext uri="{FF2B5EF4-FFF2-40B4-BE49-F238E27FC236}">
                <a16:creationId xmlns:a16="http://schemas.microsoft.com/office/drawing/2014/main" id="{227793F1-2A0A-A463-A05E-94C61EA7EA4F}"/>
              </a:ext>
            </a:extLst>
          </p:cNvPr>
          <p:cNvSpPr>
            <a:spLocks noGrp="1"/>
          </p:cNvSpPr>
          <p:nvPr>
            <p:ph sz="quarter" idx="10"/>
          </p:nvPr>
        </p:nvSpPr>
        <p:spPr>
          <a:xfrm>
            <a:off x="539496" y="1435608"/>
            <a:ext cx="4701098" cy="5053682"/>
          </a:xfrm>
        </p:spPr>
        <p:txBody>
          <a:bodyPr>
            <a:normAutofit/>
          </a:bodyPr>
          <a:lstStyle/>
          <a:p>
            <a:pPr marL="171450" indent="-171450">
              <a:buFont typeface="Wingdings" panose="05000000000000000000" pitchFamily="2" charset="2"/>
              <a:buChar char="q"/>
            </a:pPr>
            <a:r>
              <a:rPr lang="pt-BR" sz="1400" b="1" i="0" u="none" strike="noStrike" baseline="0" dirty="0"/>
              <a:t>Elimine a mentalidade perfeccionista:</a:t>
            </a:r>
            <a:br>
              <a:rPr lang="pt-BR" sz="1400" b="0" i="0" u="none" strike="noStrike" baseline="0" dirty="0"/>
            </a:br>
            <a:br>
              <a:rPr lang="pt-BR" sz="1400" b="0" i="0" u="none" strike="noStrike" baseline="0" dirty="0"/>
            </a:br>
            <a:r>
              <a:rPr lang="pt-BR" sz="1400" b="0" i="0" u="none" strike="noStrike" baseline="0" dirty="0"/>
              <a:t>Uma vez que você pare com esse hábito, isso permite que você explore mais as oportunidades.</a:t>
            </a:r>
          </a:p>
          <a:p>
            <a:pPr marL="171450" indent="-171450">
              <a:buFont typeface="Wingdings" panose="05000000000000000000" pitchFamily="2" charset="2"/>
              <a:buChar char="q"/>
            </a:pPr>
            <a:r>
              <a:rPr lang="pt-BR" sz="1400" b="1" i="0" u="none" strike="noStrike" baseline="0" dirty="0"/>
              <a:t>Não dê desculpas:</a:t>
            </a:r>
            <a:br>
              <a:rPr lang="pt-BR" sz="1400" b="0" i="0" u="none" strike="noStrike" baseline="0" dirty="0"/>
            </a:br>
            <a:br>
              <a:rPr lang="pt-BR" sz="1400" b="0" i="0" u="none" strike="noStrike" baseline="0" dirty="0"/>
            </a:br>
            <a:r>
              <a:rPr lang="pt-BR" sz="1400" b="0" i="0" u="none" strike="noStrike" baseline="0" dirty="0"/>
              <a:t>Dar desculpas faz perder a credibilidade.</a:t>
            </a:r>
          </a:p>
          <a:p>
            <a:pPr marL="171450" indent="-171450">
              <a:buFont typeface="Wingdings" panose="05000000000000000000" pitchFamily="2" charset="2"/>
              <a:buChar char="q"/>
            </a:pPr>
            <a:r>
              <a:rPr lang="pt-BR" sz="1400" b="1" i="0" u="none" strike="noStrike" baseline="0" dirty="0"/>
              <a:t>Tenha controle financeiro:</a:t>
            </a:r>
            <a:br>
              <a:rPr lang="pt-BR" sz="1400" b="0" i="0" u="none" strike="noStrike" baseline="0" dirty="0"/>
            </a:br>
            <a:br>
              <a:rPr lang="pt-BR" sz="1400" b="0" i="0" u="none" strike="noStrike" baseline="0" dirty="0"/>
            </a:br>
            <a:r>
              <a:rPr lang="pt-BR" sz="1400" b="0" i="0" u="none" strike="noStrike" baseline="0" dirty="0"/>
              <a:t>Dica de ferramenta: </a:t>
            </a:r>
            <a:r>
              <a:rPr lang="pt-BR" sz="1400" b="0" i="0" u="none" strike="noStrike" baseline="0" dirty="0" err="1"/>
              <a:t>Organizze</a:t>
            </a:r>
            <a:r>
              <a:rPr lang="pt-BR" sz="1400" b="0" i="0" u="none" strike="noStrike" baseline="0" dirty="0"/>
              <a:t>.</a:t>
            </a:r>
          </a:p>
          <a:p>
            <a:endParaRPr lang="pt-BR" b="0" i="0" u="none" strike="noStrike" baseline="0" dirty="0"/>
          </a:p>
          <a:p>
            <a:pPr marL="171450" indent="-171450">
              <a:buFontTx/>
              <a:buChar char="-"/>
            </a:pPr>
            <a:endParaRPr lang="pt-BR" b="0" i="0" u="none" strike="noStrike" baseline="0" dirty="0"/>
          </a:p>
          <a:p>
            <a:pPr marL="171450" indent="-171450">
              <a:buFontTx/>
              <a:buChar char="-"/>
            </a:pPr>
            <a:endParaRPr lang="pt-BR" b="0" i="0" u="none" strike="noStrike" baseline="0" dirty="0"/>
          </a:p>
          <a:p>
            <a:pPr marL="171450" indent="-171450">
              <a:buFontTx/>
              <a:buChar char="-"/>
            </a:pPr>
            <a:endParaRPr lang="pt-BR" b="0" i="0" u="none" strike="noStrike" baseline="0" dirty="0"/>
          </a:p>
          <a:p>
            <a:pPr marL="171450" indent="-171450" algn="l">
              <a:buFontTx/>
              <a:buChar char="-"/>
            </a:pPr>
            <a:endParaRPr lang="pt-BR" b="0" i="0" u="none" strike="noStrike" baseline="0" dirty="0"/>
          </a:p>
          <a:p>
            <a:pPr marL="171450" indent="-171450" algn="l">
              <a:buFontTx/>
              <a:buChar char="-"/>
            </a:pPr>
            <a:endParaRPr lang="pt-BR" b="0" i="0" u="none" strike="noStrike" baseline="0" dirty="0"/>
          </a:p>
          <a:p>
            <a:pPr algn="l"/>
            <a:endParaRPr lang="pt-BR" dirty="0"/>
          </a:p>
        </p:txBody>
      </p:sp>
    </p:spTree>
    <p:extLst>
      <p:ext uri="{BB962C8B-B14F-4D97-AF65-F5344CB8AC3E}">
        <p14:creationId xmlns:p14="http://schemas.microsoft.com/office/powerpoint/2010/main" val="1344994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67FA2C-D9DE-3A9A-C693-C9E20663C059}"/>
              </a:ext>
            </a:extLst>
          </p:cNvPr>
          <p:cNvSpPr>
            <a:spLocks noGrp="1"/>
          </p:cNvSpPr>
          <p:nvPr>
            <p:ph type="title"/>
          </p:nvPr>
        </p:nvSpPr>
        <p:spPr/>
        <p:txBody>
          <a:bodyPr/>
          <a:lstStyle/>
          <a:p>
            <a:r>
              <a:rPr lang="pt-BR" dirty="0"/>
              <a:t>Observe-se </a:t>
            </a:r>
          </a:p>
        </p:txBody>
      </p:sp>
      <p:sp>
        <p:nvSpPr>
          <p:cNvPr id="3" name="Espaço Reservado para Conteúdo 2">
            <a:extLst>
              <a:ext uri="{FF2B5EF4-FFF2-40B4-BE49-F238E27FC236}">
                <a16:creationId xmlns:a16="http://schemas.microsoft.com/office/drawing/2014/main" id="{EE76479C-723B-6BD0-CF2B-97A4E5184143}"/>
              </a:ext>
            </a:extLst>
          </p:cNvPr>
          <p:cNvSpPr>
            <a:spLocks noGrp="1"/>
          </p:cNvSpPr>
          <p:nvPr>
            <p:ph sz="quarter" idx="10"/>
          </p:nvPr>
        </p:nvSpPr>
        <p:spPr>
          <a:xfrm>
            <a:off x="6212709" y="1588008"/>
            <a:ext cx="5287396" cy="4999605"/>
          </a:xfrm>
        </p:spPr>
        <p:txBody>
          <a:bodyPr>
            <a:normAutofit/>
          </a:bodyPr>
          <a:lstStyle/>
          <a:p>
            <a:r>
              <a:rPr lang="pt-BR" sz="1400" b="1" i="0" dirty="0">
                <a:effectLst/>
              </a:rPr>
              <a:t>Qual é o seu caso? </a:t>
            </a:r>
            <a:endParaRPr lang="pt-BR" sz="1400" b="1" dirty="0"/>
          </a:p>
          <a:p>
            <a:pPr marL="285750" indent="-285750">
              <a:buFontTx/>
              <a:buChar char="-"/>
            </a:pPr>
            <a:r>
              <a:rPr lang="pt-BR" sz="1400" b="1" i="0" dirty="0">
                <a:effectLst/>
              </a:rPr>
              <a:t>Atividade física</a:t>
            </a:r>
            <a:r>
              <a:rPr lang="pt-BR" sz="1400" b="0" i="0" dirty="0">
                <a:effectLst/>
              </a:rPr>
              <a:t>: Posso ter mais energia para focar nos estudos e melhorar a saúde física e mental. </a:t>
            </a:r>
          </a:p>
          <a:p>
            <a:pPr marL="285750" indent="-285750">
              <a:buFontTx/>
              <a:buChar char="-"/>
            </a:pPr>
            <a:r>
              <a:rPr lang="pt-BR" sz="1400" b="1" dirty="0"/>
              <a:t>Meditação</a:t>
            </a:r>
            <a:r>
              <a:rPr lang="pt-BR" sz="1400" dirty="0"/>
              <a:t>: Posso ter maior foco e concentração nos estudos </a:t>
            </a:r>
          </a:p>
          <a:p>
            <a:pPr marL="285750" indent="-285750">
              <a:buFontTx/>
              <a:buChar char="-"/>
            </a:pPr>
            <a:r>
              <a:rPr lang="pt-BR" sz="1400" b="1" i="0" dirty="0">
                <a:effectLst/>
              </a:rPr>
              <a:t>Alimentação saudável: </a:t>
            </a:r>
            <a:r>
              <a:rPr lang="pt-BR" sz="1400" dirty="0"/>
              <a:t>Posso m</a:t>
            </a:r>
            <a:r>
              <a:rPr lang="pt-BR" sz="1400" b="0" i="0" dirty="0">
                <a:effectLst/>
              </a:rPr>
              <a:t>e sentir mais confiante em relação a saúde e ter melhora na qualidade de vida.</a:t>
            </a:r>
          </a:p>
          <a:p>
            <a:pPr marL="285750" indent="-285750">
              <a:buFontTx/>
              <a:buChar char="-"/>
            </a:pPr>
            <a:r>
              <a:rPr lang="pt-BR" sz="1400" b="1" i="0" dirty="0">
                <a:effectLst/>
              </a:rPr>
              <a:t>Dormir bem: </a:t>
            </a:r>
            <a:r>
              <a:rPr lang="pt-BR" sz="1400" b="0" i="0" dirty="0">
                <a:effectLst/>
              </a:rPr>
              <a:t>Melhora do humor, mais tempo e disposição para me exercitar e estudar. </a:t>
            </a:r>
            <a:br>
              <a:rPr lang="pt-BR" sz="1400" b="0" i="0" dirty="0">
                <a:effectLst/>
              </a:rPr>
            </a:br>
            <a:br>
              <a:rPr lang="pt-BR" sz="1400" b="0" i="0" dirty="0">
                <a:effectLst/>
              </a:rPr>
            </a:br>
            <a:endParaRPr lang="pt-BR" sz="1400" dirty="0"/>
          </a:p>
        </p:txBody>
      </p:sp>
      <p:sp>
        <p:nvSpPr>
          <p:cNvPr id="4" name="Espaço Reservado para Conteúdo 2">
            <a:extLst>
              <a:ext uri="{FF2B5EF4-FFF2-40B4-BE49-F238E27FC236}">
                <a16:creationId xmlns:a16="http://schemas.microsoft.com/office/drawing/2014/main" id="{4C4D82C7-B62D-4DBD-AAAD-68FD7D90D113}"/>
              </a:ext>
            </a:extLst>
          </p:cNvPr>
          <p:cNvSpPr txBox="1">
            <a:spLocks/>
          </p:cNvSpPr>
          <p:nvPr/>
        </p:nvSpPr>
        <p:spPr>
          <a:xfrm>
            <a:off x="691896" y="1588008"/>
            <a:ext cx="4416552" cy="397764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pt-BR" sz="1400" dirty="0"/>
              <a:t>Vimos que os hábitos-chaves podem trazer muitos benefícios para nossa vida. Por exemplo, se eu pratico exercícios posso me sentir mais disposta, se eu dormir o suficiente posso render mais no trabalho, se cuido da minha alimentação posso me sentir mais saudável. Você se lembra de praticar algum hábito que resultou em outros benefícios? Se você não se lembra, fique atento aos seus hábitos e comece a observar os ganhos que você tem ao fazer determinados hábitos.</a:t>
            </a:r>
          </a:p>
        </p:txBody>
      </p:sp>
    </p:spTree>
    <p:extLst>
      <p:ext uri="{BB962C8B-B14F-4D97-AF65-F5344CB8AC3E}">
        <p14:creationId xmlns:p14="http://schemas.microsoft.com/office/powerpoint/2010/main" val="283072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F9AE95-7442-B0CC-1019-E6FAEC255927}"/>
              </a:ext>
            </a:extLst>
          </p:cNvPr>
          <p:cNvSpPr>
            <a:spLocks noGrp="1"/>
          </p:cNvSpPr>
          <p:nvPr>
            <p:ph type="title"/>
          </p:nvPr>
        </p:nvSpPr>
        <p:spPr/>
        <p:txBody>
          <a:bodyPr/>
          <a:lstStyle/>
          <a:p>
            <a:r>
              <a:rPr lang="pt-BR" dirty="0"/>
              <a:t>Dicas para acordar cedo</a:t>
            </a:r>
          </a:p>
        </p:txBody>
      </p:sp>
      <p:sp>
        <p:nvSpPr>
          <p:cNvPr id="3" name="Espaço Reservado para Conteúdo 2">
            <a:extLst>
              <a:ext uri="{FF2B5EF4-FFF2-40B4-BE49-F238E27FC236}">
                <a16:creationId xmlns:a16="http://schemas.microsoft.com/office/drawing/2014/main" id="{5F7EA7F5-6675-3527-D173-E9AD2543D112}"/>
              </a:ext>
            </a:extLst>
          </p:cNvPr>
          <p:cNvSpPr>
            <a:spLocks noGrp="1"/>
          </p:cNvSpPr>
          <p:nvPr>
            <p:ph sz="quarter" idx="10"/>
          </p:nvPr>
        </p:nvSpPr>
        <p:spPr/>
        <p:txBody>
          <a:bodyPr/>
          <a:lstStyle/>
          <a:p>
            <a:pPr algn="l"/>
            <a:r>
              <a:rPr lang="pt-BR" sz="1400" b="0" i="0" dirty="0">
                <a:effectLst/>
              </a:rPr>
              <a:t>Foi criada uma dúvida no Fórum para os alunos compartilharem dicas para acordar cedo. O tópico tem muitas ideias que podemos experimentar.</a:t>
            </a:r>
          </a:p>
          <a:p>
            <a:pPr algn="l"/>
            <a:r>
              <a:rPr lang="pt-BR" sz="1400" b="0" i="0" dirty="0">
                <a:effectLst/>
              </a:rPr>
              <a:t>Se você quer compartilhar o hábito que você tem, acesse: </a:t>
            </a:r>
            <a:r>
              <a:rPr lang="pt-BR" sz="1400" b="0" i="0" dirty="0">
                <a:effectLst/>
                <a:hlinkClick r:id="rId2"/>
              </a:rPr>
              <a:t>Clique aqui </a:t>
            </a:r>
            <a:endParaRPr lang="pt-BR" sz="1400" b="0" i="0" dirty="0">
              <a:effectLst/>
            </a:endParaRPr>
          </a:p>
          <a:p>
            <a:endParaRPr lang="pt-BR" dirty="0"/>
          </a:p>
        </p:txBody>
      </p:sp>
    </p:spTree>
    <p:extLst>
      <p:ext uri="{BB962C8B-B14F-4D97-AF65-F5344CB8AC3E}">
        <p14:creationId xmlns:p14="http://schemas.microsoft.com/office/powerpoint/2010/main" val="21148479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331E56-E597-1AA8-0708-CA9FFAE72857}"/>
              </a:ext>
            </a:extLst>
          </p:cNvPr>
          <p:cNvSpPr>
            <a:spLocks noGrp="1"/>
          </p:cNvSpPr>
          <p:nvPr>
            <p:ph type="title"/>
          </p:nvPr>
        </p:nvSpPr>
        <p:spPr/>
        <p:txBody>
          <a:bodyPr/>
          <a:lstStyle/>
          <a:p>
            <a:r>
              <a:rPr lang="pt-BR" dirty="0"/>
              <a:t>Sugestão de livro</a:t>
            </a:r>
          </a:p>
        </p:txBody>
      </p:sp>
      <p:sp>
        <p:nvSpPr>
          <p:cNvPr id="3" name="Espaço Reservado para Conteúdo 2">
            <a:extLst>
              <a:ext uri="{FF2B5EF4-FFF2-40B4-BE49-F238E27FC236}">
                <a16:creationId xmlns:a16="http://schemas.microsoft.com/office/drawing/2014/main" id="{C210574C-57D1-368C-C670-43C1CC7AEDF4}"/>
              </a:ext>
            </a:extLst>
          </p:cNvPr>
          <p:cNvSpPr>
            <a:spLocks noGrp="1"/>
          </p:cNvSpPr>
          <p:nvPr>
            <p:ph sz="quarter" idx="10"/>
          </p:nvPr>
        </p:nvSpPr>
        <p:spPr/>
        <p:txBody>
          <a:bodyPr/>
          <a:lstStyle/>
          <a:p>
            <a:pPr algn="l"/>
            <a:r>
              <a:rPr lang="pt-BR" b="0" i="0" dirty="0">
                <a:effectLst/>
              </a:rPr>
              <a:t>O aluno Carlos Thompson fez um comentário bem relevante no fórum:</a:t>
            </a:r>
          </a:p>
          <a:p>
            <a:pPr algn="l"/>
            <a:r>
              <a:rPr lang="pt-BR" b="0" i="0" dirty="0">
                <a:effectLst/>
              </a:rPr>
              <a:t>"Criar metas pequenas e a curto prazo torna a criação de novos hábitos menos complexa e mais tranquila e alcança-las gera uma sensação boa de missão cumprida e motiva para ir para o próximo nível. No livro do Michael Jordan, Nunca Deixe de Tentar (</a:t>
            </a:r>
            <a:r>
              <a:rPr lang="pt-BR" b="0" i="0" dirty="0">
                <a:solidFill>
                  <a:srgbClr val="0563C1"/>
                </a:solidFill>
                <a:effectLst/>
                <a:hlinkClick r:id="rId2"/>
              </a:rPr>
              <a:t>clique aqui</a:t>
            </a:r>
            <a:r>
              <a:rPr lang="pt-BR" b="0" i="0" dirty="0">
                <a:effectLst/>
              </a:rPr>
              <a:t>), ele fala sobre essas pequenas metas que ele buscava alcançar para mais à frente conquistar as metas maiores, aos poucos."</a:t>
            </a:r>
          </a:p>
          <a:p>
            <a:endParaRPr lang="pt-BR" dirty="0"/>
          </a:p>
        </p:txBody>
      </p:sp>
      <p:pic>
        <p:nvPicPr>
          <p:cNvPr id="2050" name="Picture 2">
            <a:extLst>
              <a:ext uri="{FF2B5EF4-FFF2-40B4-BE49-F238E27FC236}">
                <a16:creationId xmlns:a16="http://schemas.microsoft.com/office/drawing/2014/main" id="{B4A25860-9597-2DE4-9018-24ED5F2B3E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351" y="1504798"/>
            <a:ext cx="2855893" cy="4266738"/>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37248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4294967295"/>
          </p:nvPr>
        </p:nvSpPr>
        <p:spPr>
          <a:xfrm>
            <a:off x="1304632" y="2785621"/>
            <a:ext cx="9582736" cy="1137793"/>
          </a:xfrm>
        </p:spPr>
        <p:txBody>
          <a:bodyPr rtlCol="0">
            <a:normAutofit/>
          </a:bodyPr>
          <a:lstStyle/>
          <a:p>
            <a:pPr marL="0" indent="0" algn="ctr" rtl="0">
              <a:buNone/>
            </a:pPr>
            <a:r>
              <a:rPr lang="pt-BR" sz="2400" dirty="0">
                <a:solidFill>
                  <a:schemeClr val="bg1"/>
                </a:solidFill>
                <a:latin typeface="+mj-lt"/>
              </a:rPr>
              <a:t>03. DÊ ADEUS AOS VELHOS HÁBITOS</a:t>
            </a:r>
          </a:p>
        </p:txBody>
      </p:sp>
    </p:spTree>
    <p:extLst>
      <p:ext uri="{BB962C8B-B14F-4D97-AF65-F5344CB8AC3E}">
        <p14:creationId xmlns:p14="http://schemas.microsoft.com/office/powerpoint/2010/main" val="36240074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E87B51-C1EC-FC50-2D75-309062F5AC2D}"/>
              </a:ext>
            </a:extLst>
          </p:cNvPr>
          <p:cNvSpPr>
            <a:spLocks noGrp="1"/>
          </p:cNvSpPr>
          <p:nvPr>
            <p:ph type="title"/>
          </p:nvPr>
        </p:nvSpPr>
        <p:spPr/>
        <p:txBody>
          <a:bodyPr/>
          <a:lstStyle/>
          <a:p>
            <a:r>
              <a:rPr lang="pt-BR" dirty="0"/>
              <a:t>Recomendações para evitar a procrastinação</a:t>
            </a:r>
          </a:p>
        </p:txBody>
      </p:sp>
      <p:sp>
        <p:nvSpPr>
          <p:cNvPr id="3" name="Espaço Reservado para Conteúdo 2">
            <a:extLst>
              <a:ext uri="{FF2B5EF4-FFF2-40B4-BE49-F238E27FC236}">
                <a16:creationId xmlns:a16="http://schemas.microsoft.com/office/drawing/2014/main" id="{BB3370D0-1E6A-631C-97D9-3F5690722A0E}"/>
              </a:ext>
            </a:extLst>
          </p:cNvPr>
          <p:cNvSpPr>
            <a:spLocks noGrp="1"/>
          </p:cNvSpPr>
          <p:nvPr>
            <p:ph sz="quarter" idx="10"/>
          </p:nvPr>
        </p:nvSpPr>
        <p:spPr>
          <a:xfrm>
            <a:off x="539496" y="1474935"/>
            <a:ext cx="6559394" cy="5112677"/>
          </a:xfrm>
        </p:spPr>
        <p:txBody>
          <a:bodyPr>
            <a:noAutofit/>
          </a:bodyPr>
          <a:lstStyle/>
          <a:p>
            <a:pPr marL="171450" indent="-171450" algn="l">
              <a:buFont typeface="Wingdings" panose="05000000000000000000" pitchFamily="2" charset="2"/>
              <a:buChar char="q"/>
            </a:pPr>
            <a:r>
              <a:rPr lang="pt-BR" sz="1600" b="0" i="0" u="none" strike="noStrike" baseline="0" dirty="0"/>
              <a:t>  Quebre suas tarefas em tarefas menores;</a:t>
            </a:r>
          </a:p>
          <a:p>
            <a:pPr marL="171450" indent="-171450" algn="l">
              <a:buFont typeface="Wingdings" panose="05000000000000000000" pitchFamily="2" charset="2"/>
              <a:buChar char="q"/>
            </a:pPr>
            <a:r>
              <a:rPr lang="pt-BR" sz="1600" b="0" i="0" u="none" strike="noStrike" baseline="0" dirty="0"/>
              <a:t>  Dê prazos para todas as tarefas;</a:t>
            </a:r>
          </a:p>
          <a:p>
            <a:pPr marL="171450" indent="-171450" algn="l">
              <a:buFont typeface="Wingdings" panose="05000000000000000000" pitchFamily="2" charset="2"/>
              <a:buChar char="q"/>
            </a:pPr>
            <a:r>
              <a:rPr lang="pt-BR" sz="1600" b="0" i="0" u="none" strike="noStrike" baseline="0" dirty="0"/>
              <a:t>  Observe seu local de trabalho e quais estímulos eles evocam;</a:t>
            </a:r>
          </a:p>
          <a:p>
            <a:pPr marL="171450" indent="-171450" algn="l">
              <a:buFont typeface="Wingdings" panose="05000000000000000000" pitchFamily="2" charset="2"/>
              <a:buChar char="q"/>
            </a:pPr>
            <a:r>
              <a:rPr lang="pt-BR" sz="1600" b="0" i="0" u="none" strike="noStrike" baseline="0" dirty="0"/>
              <a:t>  Estabeleça critérios para usar as redes sociais;</a:t>
            </a:r>
          </a:p>
          <a:p>
            <a:pPr marL="171450" indent="-171450" algn="l">
              <a:buFont typeface="Wingdings" panose="05000000000000000000" pitchFamily="2" charset="2"/>
              <a:buChar char="q"/>
            </a:pPr>
            <a:r>
              <a:rPr lang="pt-BR" sz="1600" b="0" i="0" u="none" strike="noStrike" baseline="0" dirty="0"/>
              <a:t>  Se você se sentir confortável, utilize bloqueador de páginas.</a:t>
            </a:r>
            <a:endParaRPr lang="pt-BR" sz="1600" dirty="0"/>
          </a:p>
        </p:txBody>
      </p:sp>
    </p:spTree>
    <p:extLst>
      <p:ext uri="{BB962C8B-B14F-4D97-AF65-F5344CB8AC3E}">
        <p14:creationId xmlns:p14="http://schemas.microsoft.com/office/powerpoint/2010/main" val="859059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56E30A-ED63-5694-9145-C6E415B2AD4B}"/>
              </a:ext>
            </a:extLst>
          </p:cNvPr>
          <p:cNvSpPr>
            <a:spLocks noGrp="1"/>
          </p:cNvSpPr>
          <p:nvPr>
            <p:ph type="title"/>
          </p:nvPr>
        </p:nvSpPr>
        <p:spPr/>
        <p:txBody>
          <a:bodyPr/>
          <a:lstStyle/>
          <a:p>
            <a:r>
              <a:rPr lang="pt-BR" dirty="0"/>
              <a:t>Apresentação</a:t>
            </a:r>
          </a:p>
        </p:txBody>
      </p:sp>
      <p:sp>
        <p:nvSpPr>
          <p:cNvPr id="3" name="Espaço Reservado para Conteúdo 2">
            <a:extLst>
              <a:ext uri="{FF2B5EF4-FFF2-40B4-BE49-F238E27FC236}">
                <a16:creationId xmlns:a16="http://schemas.microsoft.com/office/drawing/2014/main" id="{CAC2B420-8E36-6F15-CC65-E0EA64557341}"/>
              </a:ext>
            </a:extLst>
          </p:cNvPr>
          <p:cNvSpPr>
            <a:spLocks noGrp="1"/>
          </p:cNvSpPr>
          <p:nvPr>
            <p:ph sz="quarter" idx="10"/>
          </p:nvPr>
        </p:nvSpPr>
        <p:spPr>
          <a:xfrm>
            <a:off x="893457" y="1583092"/>
            <a:ext cx="4416552" cy="4974336"/>
          </a:xfrm>
        </p:spPr>
        <p:txBody>
          <a:bodyPr>
            <a:normAutofit/>
          </a:bodyPr>
          <a:lstStyle/>
          <a:p>
            <a:pPr marL="171450" indent="-171450">
              <a:buFontTx/>
              <a:buChar char="-"/>
            </a:pPr>
            <a:r>
              <a:rPr lang="pt-BR" sz="1400" b="1" dirty="0" err="1"/>
              <a:t>Evernote</a:t>
            </a:r>
            <a:r>
              <a:rPr lang="pt-BR" sz="1400" b="1" dirty="0"/>
              <a:t> </a:t>
            </a:r>
          </a:p>
          <a:p>
            <a:pPr marL="171450" indent="-171450">
              <a:buFontTx/>
              <a:buChar char="-"/>
            </a:pPr>
            <a:r>
              <a:rPr lang="pt-BR" sz="1400" b="1" dirty="0"/>
              <a:t>Loop do hábito</a:t>
            </a:r>
          </a:p>
          <a:p>
            <a:pPr marL="171450" indent="-171450">
              <a:buFontTx/>
              <a:buChar char="-"/>
            </a:pPr>
            <a:r>
              <a:rPr lang="pt-BR" sz="1400" b="1" dirty="0"/>
              <a:t>Como acompanhar o rendimento? </a:t>
            </a:r>
            <a:br>
              <a:rPr lang="pt-BR" sz="1400" dirty="0"/>
            </a:br>
            <a:r>
              <a:rPr lang="pt-BR" sz="1400" b="1" i="1" dirty="0"/>
              <a:t>Meta SMART</a:t>
            </a:r>
            <a:br>
              <a:rPr lang="pt-BR" sz="1400" dirty="0"/>
            </a:br>
            <a:r>
              <a:rPr lang="pt-BR" sz="1400" dirty="0" err="1"/>
              <a:t>Specific</a:t>
            </a:r>
            <a:r>
              <a:rPr lang="pt-BR" sz="1400" dirty="0"/>
              <a:t> (Específica)</a:t>
            </a:r>
            <a:br>
              <a:rPr lang="pt-BR" sz="1400" dirty="0"/>
            </a:br>
            <a:r>
              <a:rPr lang="pt-BR" sz="1400" dirty="0" err="1"/>
              <a:t>Mensurable</a:t>
            </a:r>
            <a:r>
              <a:rPr lang="pt-BR" sz="1400" dirty="0"/>
              <a:t> (Mensurável)</a:t>
            </a:r>
            <a:br>
              <a:rPr lang="pt-BR" sz="1400" dirty="0"/>
            </a:br>
            <a:r>
              <a:rPr lang="pt-BR" sz="1400" dirty="0" err="1"/>
              <a:t>Attainable</a:t>
            </a:r>
            <a:r>
              <a:rPr lang="pt-BR" sz="1400" dirty="0"/>
              <a:t> (</a:t>
            </a:r>
            <a:r>
              <a:rPr lang="pt-BR" sz="1400" dirty="0" err="1"/>
              <a:t>Alcansável</a:t>
            </a:r>
            <a:r>
              <a:rPr lang="pt-BR" sz="1400" dirty="0"/>
              <a:t>)</a:t>
            </a:r>
            <a:br>
              <a:rPr lang="pt-BR" sz="1400" dirty="0"/>
            </a:br>
            <a:r>
              <a:rPr lang="pt-BR" sz="1400" dirty="0" err="1"/>
              <a:t>Relevant</a:t>
            </a:r>
            <a:r>
              <a:rPr lang="pt-BR" sz="1400" dirty="0"/>
              <a:t> (Relevante) </a:t>
            </a:r>
            <a:br>
              <a:rPr lang="pt-BR" sz="1400" dirty="0"/>
            </a:br>
            <a:r>
              <a:rPr lang="pt-BR" sz="1400" dirty="0"/>
              <a:t>Time-</a:t>
            </a:r>
            <a:r>
              <a:rPr lang="pt-BR" sz="1400" dirty="0" err="1"/>
              <a:t>related</a:t>
            </a:r>
            <a:r>
              <a:rPr lang="pt-BR" sz="1400" dirty="0"/>
              <a:t> (Tempo) </a:t>
            </a:r>
          </a:p>
          <a:p>
            <a:pPr marL="171450" indent="-171450">
              <a:buFontTx/>
              <a:buChar char="-"/>
            </a:pPr>
            <a:r>
              <a:rPr lang="pt-BR" sz="1400" b="1" dirty="0"/>
              <a:t>Quanto tempo leva para gerar um novo hábito? </a:t>
            </a:r>
          </a:p>
        </p:txBody>
      </p:sp>
      <p:sp>
        <p:nvSpPr>
          <p:cNvPr id="4" name="Espaço Reservado para Conteúdo 2">
            <a:extLst>
              <a:ext uri="{FF2B5EF4-FFF2-40B4-BE49-F238E27FC236}">
                <a16:creationId xmlns:a16="http://schemas.microsoft.com/office/drawing/2014/main" id="{81A3676A-3D4C-7681-4FD5-12EABADDC1DB}"/>
              </a:ext>
            </a:extLst>
          </p:cNvPr>
          <p:cNvSpPr txBox="1">
            <a:spLocks/>
          </p:cNvSpPr>
          <p:nvPr/>
        </p:nvSpPr>
        <p:spPr>
          <a:xfrm>
            <a:off x="6561756" y="1583092"/>
            <a:ext cx="441655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171450" indent="-171450">
              <a:buFontTx/>
              <a:buChar char="-"/>
            </a:pPr>
            <a:r>
              <a:rPr lang="pt-BR" sz="1400" b="1" dirty="0"/>
              <a:t>Hábitos-Chave</a:t>
            </a:r>
          </a:p>
          <a:p>
            <a:pPr marL="171450" indent="-171450">
              <a:buFontTx/>
              <a:buChar char="-"/>
            </a:pPr>
            <a:r>
              <a:rPr lang="pt-BR" sz="1400" b="1" dirty="0"/>
              <a:t>Procrastinação </a:t>
            </a:r>
          </a:p>
          <a:p>
            <a:pPr marL="171450" indent="-171450">
              <a:buFontTx/>
              <a:buChar char="-"/>
            </a:pPr>
            <a:r>
              <a:rPr lang="pt-BR" sz="1400" b="1" dirty="0"/>
              <a:t>Disciplina </a:t>
            </a:r>
          </a:p>
          <a:p>
            <a:pPr marL="171450" indent="-171450">
              <a:buFontTx/>
              <a:buChar char="-"/>
            </a:pPr>
            <a:r>
              <a:rPr lang="pt-BR" sz="1400" b="1" dirty="0"/>
              <a:t>Você está satisfeito com o seu estilo de vida? </a:t>
            </a:r>
          </a:p>
          <a:p>
            <a:pPr marL="171450" indent="-171450">
              <a:buFontTx/>
              <a:buChar char="-"/>
            </a:pPr>
            <a:r>
              <a:rPr lang="pt-BR" sz="1400" b="1" dirty="0"/>
              <a:t>Técnica Pomodoro </a:t>
            </a:r>
            <a:r>
              <a:rPr lang="pt-BR" sz="1400" dirty="0"/>
              <a:t>(Francesco </a:t>
            </a:r>
            <a:r>
              <a:rPr lang="pt-BR" sz="1400" dirty="0" err="1"/>
              <a:t>Cirillo</a:t>
            </a:r>
            <a:r>
              <a:rPr lang="pt-BR" sz="1400" dirty="0"/>
              <a:t>) </a:t>
            </a:r>
          </a:p>
          <a:p>
            <a:pPr marL="171450" indent="-171450">
              <a:buFontTx/>
              <a:buChar char="-"/>
            </a:pPr>
            <a:r>
              <a:rPr lang="pt-BR" sz="1400" b="1" dirty="0" err="1"/>
              <a:t>Getting</a:t>
            </a:r>
            <a:r>
              <a:rPr lang="pt-BR" sz="1400" b="1" dirty="0"/>
              <a:t> </a:t>
            </a:r>
            <a:r>
              <a:rPr lang="pt-BR" sz="1400" b="1" dirty="0" err="1"/>
              <a:t>Things</a:t>
            </a:r>
            <a:r>
              <a:rPr lang="pt-BR" sz="1400" b="1" dirty="0"/>
              <a:t> </a:t>
            </a:r>
            <a:r>
              <a:rPr lang="pt-BR" sz="1400" b="1" dirty="0" err="1"/>
              <a:t>Done</a:t>
            </a:r>
            <a:r>
              <a:rPr lang="pt-BR" sz="1400" b="1" dirty="0"/>
              <a:t> “A arte de fazer acontecer” </a:t>
            </a:r>
            <a:br>
              <a:rPr lang="pt-BR" sz="1400" b="1" dirty="0"/>
            </a:br>
            <a:r>
              <a:rPr lang="pt-BR" sz="1400" dirty="0"/>
              <a:t>Método de produtividade criado por David Allen.</a:t>
            </a:r>
            <a:endParaRPr lang="pt-BR" sz="1400" b="1" dirty="0"/>
          </a:p>
        </p:txBody>
      </p:sp>
    </p:spTree>
    <p:extLst>
      <p:ext uri="{BB962C8B-B14F-4D97-AF65-F5344CB8AC3E}">
        <p14:creationId xmlns:p14="http://schemas.microsoft.com/office/powerpoint/2010/main" val="30623999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4A7C8-DA4C-31C3-FC5A-AA830359A96F}"/>
              </a:ext>
            </a:extLst>
          </p:cNvPr>
          <p:cNvSpPr>
            <a:spLocks noGrp="1"/>
          </p:cNvSpPr>
          <p:nvPr>
            <p:ph type="title"/>
          </p:nvPr>
        </p:nvSpPr>
        <p:spPr/>
        <p:txBody>
          <a:bodyPr/>
          <a:lstStyle/>
          <a:p>
            <a:r>
              <a:rPr lang="pt-BR" dirty="0"/>
              <a:t>Redes sociais</a:t>
            </a:r>
          </a:p>
        </p:txBody>
      </p:sp>
      <p:sp>
        <p:nvSpPr>
          <p:cNvPr id="3" name="Espaço Reservado para Conteúdo 2">
            <a:extLst>
              <a:ext uri="{FF2B5EF4-FFF2-40B4-BE49-F238E27FC236}">
                <a16:creationId xmlns:a16="http://schemas.microsoft.com/office/drawing/2014/main" id="{37F26F73-77B8-86E1-B3C9-5D48F4DC61FD}"/>
              </a:ext>
            </a:extLst>
          </p:cNvPr>
          <p:cNvSpPr>
            <a:spLocks noGrp="1"/>
          </p:cNvSpPr>
          <p:nvPr>
            <p:ph sz="quarter" idx="10"/>
          </p:nvPr>
        </p:nvSpPr>
        <p:spPr>
          <a:xfrm>
            <a:off x="539495" y="1435608"/>
            <a:ext cx="4819086" cy="4974336"/>
          </a:xfrm>
        </p:spPr>
        <p:txBody>
          <a:bodyPr>
            <a:normAutofit/>
          </a:bodyPr>
          <a:lstStyle/>
          <a:p>
            <a:r>
              <a:rPr lang="pt-BR" sz="1600" dirty="0"/>
              <a:t>A</a:t>
            </a:r>
            <a:r>
              <a:rPr lang="pt-BR" sz="1600" b="0" i="0" dirty="0">
                <a:effectLst/>
              </a:rPr>
              <a:t>s redes sociais podem se tornar um grande vilão da produtividade e uma das maneiras de combatermos isso é utilizar bloqueadores de sites. Existem muitas extensões que podem nos ajudar nessa tarefa, por exemplo, o </a:t>
            </a:r>
            <a:r>
              <a:rPr lang="pt-BR" sz="1600" b="0" i="0" dirty="0">
                <a:effectLst/>
                <a:hlinkClick r:id="rId2"/>
              </a:rPr>
              <a:t>Block Site</a:t>
            </a:r>
            <a:endParaRPr lang="pt-BR" sz="1600" b="0" i="0" dirty="0">
              <a:effectLst/>
            </a:endParaRPr>
          </a:p>
          <a:p>
            <a:r>
              <a:rPr lang="pt-BR" sz="1900" b="0" i="0" dirty="0">
                <a:effectLst/>
              </a:rPr>
              <a:t>Se você quer experimentar, instale em seu navegador. Lembre-se que é possível incluir os sites e selecionar os dias da semana que você quer bloquear, bem como os horários.</a:t>
            </a:r>
            <a:endParaRPr lang="pt-BR" sz="1900" dirty="0"/>
          </a:p>
        </p:txBody>
      </p:sp>
    </p:spTree>
    <p:extLst>
      <p:ext uri="{BB962C8B-B14F-4D97-AF65-F5344CB8AC3E}">
        <p14:creationId xmlns:p14="http://schemas.microsoft.com/office/powerpoint/2010/main" val="20319144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F92215-C06B-93DB-7D07-7916BF205D56}"/>
              </a:ext>
            </a:extLst>
          </p:cNvPr>
          <p:cNvSpPr>
            <a:spLocks noGrp="1"/>
          </p:cNvSpPr>
          <p:nvPr>
            <p:ph type="title"/>
          </p:nvPr>
        </p:nvSpPr>
        <p:spPr/>
        <p:txBody>
          <a:bodyPr/>
          <a:lstStyle/>
          <a:p>
            <a:r>
              <a:rPr lang="pt-BR" dirty="0"/>
              <a:t>Como combater a procrastinação?</a:t>
            </a:r>
          </a:p>
        </p:txBody>
      </p:sp>
      <p:sp>
        <p:nvSpPr>
          <p:cNvPr id="3" name="Espaço Reservado para Conteúdo 2">
            <a:extLst>
              <a:ext uri="{FF2B5EF4-FFF2-40B4-BE49-F238E27FC236}">
                <a16:creationId xmlns:a16="http://schemas.microsoft.com/office/drawing/2014/main" id="{4B034865-1543-5E6E-667C-700B9F55F8BC}"/>
              </a:ext>
            </a:extLst>
          </p:cNvPr>
          <p:cNvSpPr>
            <a:spLocks noGrp="1"/>
          </p:cNvSpPr>
          <p:nvPr>
            <p:ph sz="quarter" idx="10"/>
          </p:nvPr>
        </p:nvSpPr>
        <p:spPr>
          <a:xfrm>
            <a:off x="539496" y="1661751"/>
            <a:ext cx="4416552" cy="3977640"/>
          </a:xfrm>
        </p:spPr>
        <p:txBody>
          <a:bodyPr>
            <a:normAutofit/>
          </a:bodyPr>
          <a:lstStyle/>
          <a:p>
            <a:pPr marL="171450" indent="-171450">
              <a:buFont typeface="Wingdings" panose="05000000000000000000" pitchFamily="2" charset="2"/>
              <a:buChar char="q"/>
            </a:pPr>
            <a:r>
              <a:rPr lang="pt-BR" sz="1600" dirty="0"/>
              <a:t>  Criar listas</a:t>
            </a:r>
          </a:p>
          <a:p>
            <a:pPr marL="171450" indent="-171450">
              <a:buFont typeface="Wingdings" panose="05000000000000000000" pitchFamily="2" charset="2"/>
              <a:buChar char="q"/>
            </a:pPr>
            <a:r>
              <a:rPr lang="pt-BR" sz="1600" dirty="0"/>
              <a:t>  Começar pela tarefa mais difícil </a:t>
            </a:r>
          </a:p>
          <a:p>
            <a:pPr marL="171450" indent="-171450">
              <a:buFont typeface="Wingdings" panose="05000000000000000000" pitchFamily="2" charset="2"/>
              <a:buChar char="q"/>
            </a:pPr>
            <a:r>
              <a:rPr lang="pt-BR" sz="1600" dirty="0"/>
              <a:t>  Neutralizar o pensamento destrutivo </a:t>
            </a:r>
          </a:p>
        </p:txBody>
      </p:sp>
    </p:spTree>
    <p:extLst>
      <p:ext uri="{BB962C8B-B14F-4D97-AF65-F5344CB8AC3E}">
        <p14:creationId xmlns:p14="http://schemas.microsoft.com/office/powerpoint/2010/main" val="25038184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9F0C15-8823-5820-4EEC-1D0CC10DBEE0}"/>
              </a:ext>
            </a:extLst>
          </p:cNvPr>
          <p:cNvSpPr>
            <a:spLocks noGrp="1"/>
          </p:cNvSpPr>
          <p:nvPr>
            <p:ph type="title"/>
          </p:nvPr>
        </p:nvSpPr>
        <p:spPr/>
        <p:txBody>
          <a:bodyPr/>
          <a:lstStyle/>
          <a:p>
            <a:r>
              <a:rPr lang="pt-BR" dirty="0"/>
              <a:t>Recompensas</a:t>
            </a:r>
          </a:p>
        </p:txBody>
      </p:sp>
      <p:sp>
        <p:nvSpPr>
          <p:cNvPr id="3" name="Espaço Reservado para Conteúdo 2">
            <a:extLst>
              <a:ext uri="{FF2B5EF4-FFF2-40B4-BE49-F238E27FC236}">
                <a16:creationId xmlns:a16="http://schemas.microsoft.com/office/drawing/2014/main" id="{1B9646D9-EBA0-6986-08F3-8B5E2B21B768}"/>
              </a:ext>
            </a:extLst>
          </p:cNvPr>
          <p:cNvSpPr>
            <a:spLocks noGrp="1"/>
          </p:cNvSpPr>
          <p:nvPr>
            <p:ph sz="quarter" idx="10"/>
          </p:nvPr>
        </p:nvSpPr>
        <p:spPr>
          <a:xfrm>
            <a:off x="539496" y="1622422"/>
            <a:ext cx="4416552" cy="5053682"/>
          </a:xfrm>
        </p:spPr>
        <p:txBody>
          <a:bodyPr/>
          <a:lstStyle/>
          <a:p>
            <a:pPr algn="l"/>
            <a:r>
              <a:rPr lang="pt-BR" sz="1600" b="0" i="0" u="none" strike="noStrike" baseline="0" dirty="0">
                <a:solidFill>
                  <a:schemeClr val="tx1">
                    <a:lumMod val="85000"/>
                    <a:lumOff val="15000"/>
                  </a:schemeClr>
                </a:solidFill>
              </a:rPr>
              <a:t>Agora que sabemos como funciona o Loop do Hábito, comece a observar:</a:t>
            </a:r>
          </a:p>
          <a:p>
            <a:pPr marL="285750" indent="-285750" algn="l">
              <a:buFont typeface="Wingdings" panose="05000000000000000000" pitchFamily="2" charset="2"/>
              <a:buChar char="q"/>
            </a:pPr>
            <a:r>
              <a:rPr lang="pt-BR" sz="1600" b="0" i="0" u="none" strike="noStrike" baseline="0" dirty="0">
                <a:solidFill>
                  <a:schemeClr val="tx1">
                    <a:lumMod val="85000"/>
                    <a:lumOff val="15000"/>
                  </a:schemeClr>
                </a:solidFill>
              </a:rPr>
              <a:t>Qual foi o estímulo?</a:t>
            </a:r>
          </a:p>
          <a:p>
            <a:pPr marL="285750" indent="-285750" algn="l">
              <a:buFont typeface="Wingdings" panose="05000000000000000000" pitchFamily="2" charset="2"/>
              <a:buChar char="q"/>
            </a:pPr>
            <a:r>
              <a:rPr lang="pt-BR" sz="1600" b="0" i="0" u="none" strike="noStrike" baseline="0" dirty="0">
                <a:solidFill>
                  <a:schemeClr val="tx1">
                    <a:lumMod val="85000"/>
                    <a:lumOff val="15000"/>
                  </a:schemeClr>
                </a:solidFill>
              </a:rPr>
              <a:t>O que você faz?</a:t>
            </a:r>
          </a:p>
          <a:p>
            <a:pPr marL="285750" indent="-285750" algn="l">
              <a:buFont typeface="Wingdings" panose="05000000000000000000" pitchFamily="2" charset="2"/>
              <a:buChar char="q"/>
            </a:pPr>
            <a:r>
              <a:rPr lang="pt-BR" sz="1600" b="0" i="0" u="none" strike="noStrike" baseline="0" dirty="0">
                <a:solidFill>
                  <a:schemeClr val="tx1">
                    <a:lumMod val="85000"/>
                    <a:lumOff val="15000"/>
                  </a:schemeClr>
                </a:solidFill>
              </a:rPr>
              <a:t>O que você ganhou?</a:t>
            </a:r>
          </a:p>
          <a:p>
            <a:pPr algn="l"/>
            <a:endParaRPr lang="pt-BR" dirty="0"/>
          </a:p>
        </p:txBody>
      </p:sp>
      <p:sp>
        <p:nvSpPr>
          <p:cNvPr id="4" name="Espaço Reservado para Conteúdo 2">
            <a:extLst>
              <a:ext uri="{FF2B5EF4-FFF2-40B4-BE49-F238E27FC236}">
                <a16:creationId xmlns:a16="http://schemas.microsoft.com/office/drawing/2014/main" id="{94E9D557-20B3-4370-E6D6-9F1DB83A78AC}"/>
              </a:ext>
            </a:extLst>
          </p:cNvPr>
          <p:cNvSpPr txBox="1">
            <a:spLocks/>
          </p:cNvSpPr>
          <p:nvPr/>
        </p:nvSpPr>
        <p:spPr>
          <a:xfrm>
            <a:off x="6581419" y="1622422"/>
            <a:ext cx="4416552" cy="505368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285750" indent="-285750" algn="l">
              <a:buFont typeface="Wingdings" panose="05000000000000000000" pitchFamily="2" charset="2"/>
              <a:buChar char="q"/>
            </a:pPr>
            <a:r>
              <a:rPr lang="pt-BR" sz="1600" b="0" i="0" u="none" strike="noStrike" baseline="0" dirty="0">
                <a:solidFill>
                  <a:schemeClr val="tx1">
                    <a:lumMod val="85000"/>
                    <a:lumOff val="15000"/>
                  </a:schemeClr>
                </a:solidFill>
              </a:rPr>
              <a:t>Jogue o seu jogo favorito</a:t>
            </a:r>
          </a:p>
          <a:p>
            <a:pPr marL="285750" indent="-285750" algn="l">
              <a:buFont typeface="Wingdings" panose="05000000000000000000" pitchFamily="2" charset="2"/>
              <a:buChar char="q"/>
            </a:pPr>
            <a:r>
              <a:rPr lang="pt-BR" sz="1600" b="0" i="0" u="none" strike="noStrike" baseline="0" dirty="0">
                <a:solidFill>
                  <a:schemeClr val="tx1">
                    <a:lumMod val="85000"/>
                    <a:lumOff val="15000"/>
                  </a:schemeClr>
                </a:solidFill>
              </a:rPr>
              <a:t>Relaxe</a:t>
            </a:r>
          </a:p>
          <a:p>
            <a:pPr marL="285750" indent="-285750" algn="l">
              <a:buFont typeface="Wingdings" panose="05000000000000000000" pitchFamily="2" charset="2"/>
              <a:buChar char="q"/>
            </a:pPr>
            <a:r>
              <a:rPr lang="pt-BR" sz="1600" b="0" i="0" u="none" strike="noStrike" baseline="0" dirty="0">
                <a:solidFill>
                  <a:schemeClr val="tx1">
                    <a:lumMod val="85000"/>
                    <a:lumOff val="15000"/>
                  </a:schemeClr>
                </a:solidFill>
              </a:rPr>
              <a:t>Passe algum tempo com a família / amigos</a:t>
            </a:r>
          </a:p>
          <a:p>
            <a:pPr marL="285750" indent="-285750" algn="l">
              <a:buFont typeface="Wingdings" panose="05000000000000000000" pitchFamily="2" charset="2"/>
              <a:buChar char="q"/>
            </a:pPr>
            <a:r>
              <a:rPr lang="pt-BR" sz="1600" b="0" i="0" u="none" strike="noStrike" baseline="0" dirty="0">
                <a:solidFill>
                  <a:schemeClr val="tx1">
                    <a:lumMod val="85000"/>
                    <a:lumOff val="15000"/>
                  </a:schemeClr>
                </a:solidFill>
              </a:rPr>
              <a:t>Leia um livro diferente</a:t>
            </a:r>
          </a:p>
          <a:p>
            <a:pPr marL="285750" indent="-285750" algn="l">
              <a:buFont typeface="Wingdings" panose="05000000000000000000" pitchFamily="2" charset="2"/>
              <a:buChar char="q"/>
            </a:pPr>
            <a:r>
              <a:rPr lang="pt-BR" sz="1600" b="0" i="0" u="none" strike="noStrike" baseline="0" dirty="0">
                <a:solidFill>
                  <a:schemeClr val="tx1">
                    <a:lumMod val="85000"/>
                    <a:lumOff val="15000"/>
                  </a:schemeClr>
                </a:solidFill>
              </a:rPr>
              <a:t>Assista a algo que te faça rir</a:t>
            </a:r>
          </a:p>
          <a:p>
            <a:pPr marL="285750" indent="-285750" algn="l">
              <a:buFont typeface="Wingdings" panose="05000000000000000000" pitchFamily="2" charset="2"/>
              <a:buChar char="q"/>
            </a:pPr>
            <a:r>
              <a:rPr lang="pt-BR" sz="1600" b="0" i="0" u="none" strike="noStrike" baseline="0" dirty="0">
                <a:solidFill>
                  <a:schemeClr val="tx1">
                    <a:lumMod val="85000"/>
                    <a:lumOff val="15000"/>
                  </a:schemeClr>
                </a:solidFill>
              </a:rPr>
              <a:t>Pratique seu esporte favorito</a:t>
            </a:r>
            <a:endParaRPr lang="pt-BR" sz="1600" dirty="0">
              <a:solidFill>
                <a:schemeClr val="tx1">
                  <a:lumMod val="85000"/>
                  <a:lumOff val="15000"/>
                </a:schemeClr>
              </a:solidFill>
            </a:endParaRPr>
          </a:p>
          <a:p>
            <a:endParaRPr lang="pt-BR" dirty="0"/>
          </a:p>
        </p:txBody>
      </p:sp>
    </p:spTree>
    <p:extLst>
      <p:ext uri="{BB962C8B-B14F-4D97-AF65-F5344CB8AC3E}">
        <p14:creationId xmlns:p14="http://schemas.microsoft.com/office/powerpoint/2010/main" val="7151847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398D7D-79A9-815B-84DC-5AF541A809E9}"/>
              </a:ext>
            </a:extLst>
          </p:cNvPr>
          <p:cNvSpPr>
            <a:spLocks noGrp="1"/>
          </p:cNvSpPr>
          <p:nvPr>
            <p:ph type="title"/>
          </p:nvPr>
        </p:nvSpPr>
        <p:spPr/>
        <p:txBody>
          <a:bodyPr/>
          <a:lstStyle/>
          <a:p>
            <a:r>
              <a:rPr lang="pt-BR" dirty="0"/>
              <a:t>Escolha a sua</a:t>
            </a:r>
          </a:p>
        </p:txBody>
      </p:sp>
      <p:sp>
        <p:nvSpPr>
          <p:cNvPr id="3" name="Espaço Reservado para Conteúdo 2">
            <a:extLst>
              <a:ext uri="{FF2B5EF4-FFF2-40B4-BE49-F238E27FC236}">
                <a16:creationId xmlns:a16="http://schemas.microsoft.com/office/drawing/2014/main" id="{D4DCA8BB-1C46-8467-6916-253CD380B581}"/>
              </a:ext>
            </a:extLst>
          </p:cNvPr>
          <p:cNvSpPr>
            <a:spLocks noGrp="1"/>
          </p:cNvSpPr>
          <p:nvPr>
            <p:ph sz="quarter" idx="10"/>
          </p:nvPr>
        </p:nvSpPr>
        <p:spPr>
          <a:xfrm>
            <a:off x="539495" y="1435608"/>
            <a:ext cx="11308375" cy="5191334"/>
          </a:xfrm>
        </p:spPr>
        <p:txBody>
          <a:bodyPr>
            <a:normAutofit/>
          </a:bodyPr>
          <a:lstStyle/>
          <a:p>
            <a:pPr algn="l"/>
            <a:r>
              <a:rPr lang="pt-BR" sz="1300" b="0" i="0" dirty="0">
                <a:effectLst/>
              </a:rPr>
              <a:t>Quando criamos um novo hábito, a recompensa pode nos motivar a mantê-lo. Nesta aula, vimos que a Luísa em vez de pensar em alternativas exclusivas para cada tarefa, pode estabelecer que sempre que ela conseguir cumprir boa parte das suas tarefas da semana ela vai ao cinema. E você, já pensou nas recompensas que quer experimentar?</a:t>
            </a:r>
          </a:p>
          <a:p>
            <a:pPr algn="l"/>
            <a:r>
              <a:rPr lang="pt-BR" sz="1300" b="0" i="0" dirty="0">
                <a:effectLst/>
              </a:rPr>
              <a:t>Se precisar de ajuda para pensar em diferentes recompensas, relembre alguns pontos que abordamos neste vídeo:</a:t>
            </a:r>
          </a:p>
          <a:p>
            <a:pPr marL="285750" indent="-285750" algn="l">
              <a:buFont typeface="Wingdings" panose="05000000000000000000" pitchFamily="2" charset="2"/>
              <a:buChar char="q"/>
            </a:pPr>
            <a:r>
              <a:rPr lang="pt-BR" sz="1300" b="0" i="0" dirty="0">
                <a:effectLst/>
              </a:rPr>
              <a:t>Jogue o seu jogo favorito.</a:t>
            </a:r>
          </a:p>
          <a:p>
            <a:pPr marL="285750" indent="-285750" algn="l">
              <a:buFont typeface="Wingdings" panose="05000000000000000000" pitchFamily="2" charset="2"/>
              <a:buChar char="q"/>
            </a:pPr>
            <a:r>
              <a:rPr lang="pt-BR" sz="1300" b="0" i="0" dirty="0">
                <a:effectLst/>
              </a:rPr>
              <a:t>Pratique seu esporte favorito.</a:t>
            </a:r>
          </a:p>
          <a:p>
            <a:pPr marL="285750" indent="-285750" algn="l">
              <a:buFont typeface="Wingdings" panose="05000000000000000000" pitchFamily="2" charset="2"/>
              <a:buChar char="q"/>
            </a:pPr>
            <a:r>
              <a:rPr lang="pt-BR" sz="1300" b="0" i="0" dirty="0">
                <a:effectLst/>
              </a:rPr>
              <a:t>Assista a algo que faz você rir.</a:t>
            </a:r>
          </a:p>
          <a:p>
            <a:pPr marL="285750" indent="-285750" algn="l">
              <a:buFont typeface="Wingdings" panose="05000000000000000000" pitchFamily="2" charset="2"/>
              <a:buChar char="q"/>
            </a:pPr>
            <a:r>
              <a:rPr lang="pt-BR" sz="1300" b="0" i="0" dirty="0">
                <a:effectLst/>
              </a:rPr>
              <a:t>Passe algum tempo com a família / amigos.</a:t>
            </a:r>
          </a:p>
          <a:p>
            <a:pPr marL="285750" indent="-285750" algn="l">
              <a:buFont typeface="Wingdings" panose="05000000000000000000" pitchFamily="2" charset="2"/>
              <a:buChar char="q"/>
            </a:pPr>
            <a:r>
              <a:rPr lang="pt-BR" sz="1300" b="0" i="0" dirty="0">
                <a:effectLst/>
              </a:rPr>
              <a:t>Relaxe.</a:t>
            </a:r>
          </a:p>
          <a:p>
            <a:pPr marL="285750" indent="-285750" algn="l">
              <a:buFont typeface="Wingdings" panose="05000000000000000000" pitchFamily="2" charset="2"/>
              <a:buChar char="q"/>
            </a:pPr>
            <a:r>
              <a:rPr lang="pt-BR" sz="1300" b="0" i="0" dirty="0">
                <a:effectLst/>
              </a:rPr>
              <a:t>Leia um livro diferente.</a:t>
            </a:r>
          </a:p>
          <a:p>
            <a:endParaRPr lang="pt-BR" dirty="0"/>
          </a:p>
        </p:txBody>
      </p:sp>
    </p:spTree>
    <p:extLst>
      <p:ext uri="{BB962C8B-B14F-4D97-AF65-F5344CB8AC3E}">
        <p14:creationId xmlns:p14="http://schemas.microsoft.com/office/powerpoint/2010/main" val="17696463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2307BB-4E92-84CC-2BC5-3193102367C1}"/>
              </a:ext>
            </a:extLst>
          </p:cNvPr>
          <p:cNvSpPr>
            <a:spLocks noGrp="1"/>
          </p:cNvSpPr>
          <p:nvPr>
            <p:ph type="title"/>
          </p:nvPr>
        </p:nvSpPr>
        <p:spPr/>
        <p:txBody>
          <a:bodyPr/>
          <a:lstStyle/>
          <a:p>
            <a:r>
              <a:rPr lang="pt-BR" dirty="0"/>
              <a:t>Escolha a sua</a:t>
            </a:r>
          </a:p>
        </p:txBody>
      </p:sp>
      <p:sp>
        <p:nvSpPr>
          <p:cNvPr id="3" name="Espaço Reservado para Conteúdo 2">
            <a:extLst>
              <a:ext uri="{FF2B5EF4-FFF2-40B4-BE49-F238E27FC236}">
                <a16:creationId xmlns:a16="http://schemas.microsoft.com/office/drawing/2014/main" id="{DE742637-2959-D033-6B7A-C5193FF2B626}"/>
              </a:ext>
            </a:extLst>
          </p:cNvPr>
          <p:cNvSpPr>
            <a:spLocks noGrp="1"/>
          </p:cNvSpPr>
          <p:nvPr>
            <p:ph sz="quarter" idx="10"/>
          </p:nvPr>
        </p:nvSpPr>
        <p:spPr/>
        <p:txBody>
          <a:bodyPr/>
          <a:lstStyle/>
          <a:p>
            <a:endParaRPr lang="pt-BR" dirty="0"/>
          </a:p>
        </p:txBody>
      </p:sp>
    </p:spTree>
    <p:extLst>
      <p:ext uri="{BB962C8B-B14F-4D97-AF65-F5344CB8AC3E}">
        <p14:creationId xmlns:p14="http://schemas.microsoft.com/office/powerpoint/2010/main" val="11052211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7ACDAF-F1AF-3426-1297-55E0E51380C7}"/>
              </a:ext>
            </a:extLst>
          </p:cNvPr>
          <p:cNvSpPr>
            <a:spLocks noGrp="1"/>
          </p:cNvSpPr>
          <p:nvPr>
            <p:ph type="title"/>
          </p:nvPr>
        </p:nvSpPr>
        <p:spPr/>
        <p:txBody>
          <a:bodyPr/>
          <a:lstStyle/>
          <a:p>
            <a:r>
              <a:rPr lang="pt-BR" dirty="0"/>
              <a:t>Sugestão de vídeo sobre procrastinação</a:t>
            </a:r>
          </a:p>
        </p:txBody>
      </p:sp>
      <p:sp>
        <p:nvSpPr>
          <p:cNvPr id="3" name="Espaço Reservado para Conteúdo 2">
            <a:extLst>
              <a:ext uri="{FF2B5EF4-FFF2-40B4-BE49-F238E27FC236}">
                <a16:creationId xmlns:a16="http://schemas.microsoft.com/office/drawing/2014/main" id="{7D5D46B5-54F8-3490-ED8E-1F806D6FB952}"/>
              </a:ext>
            </a:extLst>
          </p:cNvPr>
          <p:cNvSpPr>
            <a:spLocks noGrp="1"/>
          </p:cNvSpPr>
          <p:nvPr>
            <p:ph sz="quarter" idx="10"/>
          </p:nvPr>
        </p:nvSpPr>
        <p:spPr>
          <a:xfrm>
            <a:off x="539496" y="1435608"/>
            <a:ext cx="6480736" cy="5043850"/>
          </a:xfrm>
        </p:spPr>
        <p:txBody>
          <a:bodyPr/>
          <a:lstStyle/>
          <a:p>
            <a:pPr algn="l"/>
            <a:r>
              <a:rPr lang="pt-BR" sz="1600" b="0" i="0" dirty="0">
                <a:effectLst/>
              </a:rPr>
              <a:t>O Aluno Diogo Ananias Ferreira sugeriu um TED sobre procrastinação. Esperamos que você goste: </a:t>
            </a:r>
            <a:r>
              <a:rPr lang="pt-BR" sz="1600" b="0" i="0" dirty="0">
                <a:effectLst/>
                <a:hlinkClick r:id="rId2"/>
              </a:rPr>
              <a:t>Clique aqui </a:t>
            </a:r>
            <a:endParaRPr lang="pt-BR" sz="1600" b="0" i="0" dirty="0">
              <a:effectLst/>
            </a:endParaRPr>
          </a:p>
          <a:p>
            <a:pPr algn="l"/>
            <a:r>
              <a:rPr lang="pt-BR" sz="1600" b="0" i="0" dirty="0">
                <a:effectLst/>
              </a:rPr>
              <a:t>Aqui tem mais sugestões: </a:t>
            </a:r>
            <a:r>
              <a:rPr lang="pt-BR" sz="1600" b="0" i="0" dirty="0">
                <a:effectLst/>
                <a:hlinkClick r:id="rId3"/>
              </a:rPr>
              <a:t>Clique aqui </a:t>
            </a:r>
            <a:endParaRPr lang="pt-BR" sz="1600" b="0" i="0" dirty="0">
              <a:effectLst/>
            </a:endParaRPr>
          </a:p>
          <a:p>
            <a:endParaRPr lang="pt-BR" dirty="0"/>
          </a:p>
        </p:txBody>
      </p:sp>
    </p:spTree>
    <p:extLst>
      <p:ext uri="{BB962C8B-B14F-4D97-AF65-F5344CB8AC3E}">
        <p14:creationId xmlns:p14="http://schemas.microsoft.com/office/powerpoint/2010/main" val="166943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4294967295"/>
          </p:nvPr>
        </p:nvSpPr>
        <p:spPr>
          <a:xfrm>
            <a:off x="1304632" y="2785621"/>
            <a:ext cx="9582736" cy="1137793"/>
          </a:xfrm>
        </p:spPr>
        <p:txBody>
          <a:bodyPr rtlCol="0">
            <a:normAutofit/>
          </a:bodyPr>
          <a:lstStyle/>
          <a:p>
            <a:pPr marL="0" indent="0" algn="ctr" rtl="0">
              <a:buNone/>
            </a:pPr>
            <a:r>
              <a:rPr lang="pt-BR" sz="2400" dirty="0">
                <a:solidFill>
                  <a:schemeClr val="bg1"/>
                </a:solidFill>
                <a:latin typeface="+mj-lt"/>
              </a:rPr>
              <a:t>04. AUTODISCIPLINA</a:t>
            </a:r>
          </a:p>
        </p:txBody>
      </p:sp>
    </p:spTree>
    <p:extLst>
      <p:ext uri="{BB962C8B-B14F-4D97-AF65-F5344CB8AC3E}">
        <p14:creationId xmlns:p14="http://schemas.microsoft.com/office/powerpoint/2010/main" val="20413105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D8A939-D9BD-D1BC-D938-8FDD105234A3}"/>
              </a:ext>
            </a:extLst>
          </p:cNvPr>
          <p:cNvSpPr>
            <a:spLocks noGrp="1"/>
          </p:cNvSpPr>
          <p:nvPr>
            <p:ph type="title"/>
          </p:nvPr>
        </p:nvSpPr>
        <p:spPr/>
        <p:txBody>
          <a:bodyPr/>
          <a:lstStyle/>
          <a:p>
            <a:r>
              <a:rPr lang="pt-BR" dirty="0"/>
              <a:t>Como desenvolver a autodisciplina</a:t>
            </a:r>
          </a:p>
        </p:txBody>
      </p:sp>
      <p:sp>
        <p:nvSpPr>
          <p:cNvPr id="3" name="Espaço Reservado para Conteúdo 2">
            <a:extLst>
              <a:ext uri="{FF2B5EF4-FFF2-40B4-BE49-F238E27FC236}">
                <a16:creationId xmlns:a16="http://schemas.microsoft.com/office/drawing/2014/main" id="{182D6D28-91EA-F852-13A7-F7EEB5525581}"/>
              </a:ext>
            </a:extLst>
          </p:cNvPr>
          <p:cNvSpPr>
            <a:spLocks noGrp="1"/>
          </p:cNvSpPr>
          <p:nvPr>
            <p:ph sz="quarter" idx="10"/>
          </p:nvPr>
        </p:nvSpPr>
        <p:spPr/>
        <p:txBody>
          <a:bodyPr/>
          <a:lstStyle/>
          <a:p>
            <a:endParaRPr lang="pt-BR"/>
          </a:p>
        </p:txBody>
      </p:sp>
    </p:spTree>
    <p:extLst>
      <p:ext uri="{BB962C8B-B14F-4D97-AF65-F5344CB8AC3E}">
        <p14:creationId xmlns:p14="http://schemas.microsoft.com/office/powerpoint/2010/main" val="12287628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rtlCol="0"/>
          <a:lstStyle/>
          <a:p>
            <a:pPr rtl="0"/>
            <a:r>
              <a:rPr lang="pt-BR">
                <a:latin typeface="Segoe UI Light" panose="020B0502040204020203" pitchFamily="34" charset="0"/>
                <a:cs typeface="Segoe UI Light" panose="020B0502040204020203" pitchFamily="34" charset="0"/>
              </a:rPr>
              <a:t>Como usar o Designer do PowerPoint</a:t>
            </a:r>
          </a:p>
        </p:txBody>
      </p:sp>
      <p:sp>
        <p:nvSpPr>
          <p:cNvPr id="25" name="Espaço Reservado para Conteúdo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pt-BR">
                <a:latin typeface="Segoe UI" panose="020B0502040204020203" pitchFamily="34" charset="0"/>
                <a:cs typeface="Segoe UI" panose="020B0502040204020203" pitchFamily="34" charset="0"/>
              </a:rPr>
              <a:t>Como isso funciona:</a:t>
            </a:r>
          </a:p>
        </p:txBody>
      </p:sp>
      <p:grpSp>
        <p:nvGrpSpPr>
          <p:cNvPr id="18" name="Grupo 17" descr="Círculo pequeno com o número 1 dentro indicando a etapa 1"/>
          <p:cNvGrpSpPr/>
          <p:nvPr/>
        </p:nvGrpSpPr>
        <p:grpSpPr bwMode="blackWhite">
          <a:xfrm>
            <a:off x="531552" y="1917997"/>
            <a:ext cx="558179" cy="409838"/>
            <a:chOff x="6953426" y="711274"/>
            <a:chExt cx="558179" cy="409838"/>
          </a:xfrm>
        </p:grpSpPr>
        <p:sp>
          <p:nvSpPr>
            <p:cNvPr id="19" name="Oval 18"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20" name="Caixa de texto 19" descr="Número 1"/>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pt-BR">
                  <a:solidFill>
                    <a:schemeClr val="bg1"/>
                  </a:solidFill>
                  <a:latin typeface="Segoe UI Semibold" panose="020B0702040204020203" pitchFamily="34" charset="0"/>
                  <a:cs typeface="Segoe UI Semibold" panose="020B0702040204020203" pitchFamily="34" charset="0"/>
                </a:rPr>
                <a:t>1</a:t>
              </a:r>
            </a:p>
          </p:txBody>
        </p:sp>
      </p:grpSp>
      <p:sp>
        <p:nvSpPr>
          <p:cNvPr id="21" name="Espaço Reservado para Conteúdo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spcAft>
                <a:spcPts val="600"/>
              </a:spcAft>
              <a:buNone/>
              <a:defRPr/>
            </a:pPr>
            <a:r>
              <a:rPr lang="pt-BR" dirty="0">
                <a:solidFill>
                  <a:prstClr val="black">
                    <a:lumMod val="75000"/>
                    <a:lumOff val="25000"/>
                  </a:prstClr>
                </a:solidFill>
                <a:latin typeface="Segoe UI" panose="020B0502040204020203" pitchFamily="34" charset="0"/>
                <a:cs typeface="Segoe UI" panose="020B0502040204020203" pitchFamily="34" charset="0"/>
              </a:rPr>
              <a:t>Iniciar uma nova apresentação acessando </a:t>
            </a:r>
            <a:r>
              <a:rPr lang="pt-BR" dirty="0">
                <a:solidFill>
                  <a:srgbClr val="D24726"/>
                </a:solidFill>
                <a:latin typeface="Segoe UI Semibold" panose="020B0702040204020203" pitchFamily="34" charset="0"/>
                <a:cs typeface="Segoe UI Semibold" panose="020B0702040204020203" pitchFamily="34" charset="0"/>
              </a:rPr>
              <a:t>Arquivo</a:t>
            </a:r>
            <a:r>
              <a:rPr lang="pt-BR" dirty="0">
                <a:solidFill>
                  <a:prstClr val="black">
                    <a:lumMod val="75000"/>
                    <a:lumOff val="25000"/>
                  </a:prstClr>
                </a:solidFill>
                <a:cs typeface="Segoe UI"/>
              </a:rPr>
              <a:t> &gt; </a:t>
            </a:r>
            <a:r>
              <a:rPr lang="pt-BR" dirty="0">
                <a:solidFill>
                  <a:srgbClr val="D24726"/>
                </a:solidFill>
                <a:latin typeface="Segoe UI Semibold" panose="020B0702040204020203" pitchFamily="34" charset="0"/>
                <a:cs typeface="Segoe UI Semibold" panose="020B0702040204020203" pitchFamily="34" charset="0"/>
              </a:rPr>
              <a:t>Novo</a:t>
            </a:r>
            <a:r>
              <a:rPr lang="pt-BR" dirty="0">
                <a:solidFill>
                  <a:prstClr val="black">
                    <a:lumMod val="75000"/>
                    <a:lumOff val="25000"/>
                  </a:prstClr>
                </a:solidFill>
                <a:cs typeface="Segoe UI"/>
              </a:rPr>
              <a:t> &gt; </a:t>
            </a:r>
            <a:r>
              <a:rPr lang="pt-BR" dirty="0">
                <a:solidFill>
                  <a:srgbClr val="D24726"/>
                </a:solidFill>
                <a:latin typeface="Segoe UI Semibold" panose="020B0702040204020203" pitchFamily="34" charset="0"/>
                <a:cs typeface="Segoe UI Semibold" panose="020B0702040204020203" pitchFamily="34" charset="0"/>
              </a:rPr>
              <a:t>Apresentação</a:t>
            </a:r>
            <a:r>
              <a:rPr lang="pt-BR" dirty="0">
                <a:solidFill>
                  <a:prstClr val="black">
                    <a:lumMod val="75000"/>
                    <a:lumOff val="25000"/>
                  </a:prstClr>
                </a:solidFill>
                <a:cs typeface="Segoe UI"/>
              </a:rPr>
              <a:t> </a:t>
            </a:r>
            <a:r>
              <a:rPr lang="pt-BR" dirty="0">
                <a:solidFill>
                  <a:srgbClr val="D24726"/>
                </a:solidFill>
                <a:latin typeface="Segoe UI Semibold" panose="020B0702040204020203" pitchFamily="34" charset="0"/>
                <a:cs typeface="Segoe UI Semibold" panose="020B0702040204020203" pitchFamily="34" charset="0"/>
              </a:rPr>
              <a:t>em </a:t>
            </a:r>
            <a:r>
              <a:rPr lang="pt-BR" altLang="zh-CN" dirty="0">
                <a:solidFill>
                  <a:srgbClr val="D24726"/>
                </a:solidFill>
                <a:latin typeface="Segoe UI Semibold" panose="020B0702040204020203" pitchFamily="34" charset="0"/>
                <a:cs typeface="Segoe UI Semibold" panose="020B0702040204020203" pitchFamily="34" charset="0"/>
              </a:rPr>
              <a:t>B</a:t>
            </a:r>
            <a:r>
              <a:rPr lang="pt-BR" dirty="0">
                <a:solidFill>
                  <a:srgbClr val="D24726"/>
                </a:solidFill>
                <a:latin typeface="Segoe UI Semibold" panose="020B0702040204020203" pitchFamily="34" charset="0"/>
                <a:cs typeface="Segoe UI Semibold" panose="020B0702040204020203" pitchFamily="34" charset="0"/>
              </a:rPr>
              <a:t>ranco</a:t>
            </a:r>
            <a:r>
              <a:rPr lang="pt-BR" dirty="0">
                <a:solidFill>
                  <a:prstClr val="black">
                    <a:lumMod val="75000"/>
                    <a:lumOff val="25000"/>
                  </a:prstClr>
                </a:solidFill>
                <a:cs typeface="Segoe UI"/>
              </a:rPr>
              <a:t>.</a:t>
            </a:r>
          </a:p>
        </p:txBody>
      </p:sp>
      <p:grpSp>
        <p:nvGrpSpPr>
          <p:cNvPr id="33" name="Grupo 32" descr="Círculo pequeno com o número 2 dentro indicando a etapa 2"/>
          <p:cNvGrpSpPr/>
          <p:nvPr/>
        </p:nvGrpSpPr>
        <p:grpSpPr bwMode="blackWhite">
          <a:xfrm>
            <a:off x="531552" y="2804257"/>
            <a:ext cx="558179" cy="409838"/>
            <a:chOff x="6953426" y="711274"/>
            <a:chExt cx="558179" cy="409838"/>
          </a:xfrm>
        </p:grpSpPr>
        <p:sp>
          <p:nvSpPr>
            <p:cNvPr id="34" name="Oval 33"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35" name="Caixa de texto 34" descr="Número 2"/>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pt-BR">
                  <a:solidFill>
                    <a:schemeClr val="bg1"/>
                  </a:solidFill>
                  <a:latin typeface="Segoe UI Semibold" panose="020B0702040204020203" pitchFamily="34" charset="0"/>
                  <a:cs typeface="Segoe UI Semibold" panose="020B0702040204020203" pitchFamily="34" charset="0"/>
                </a:rPr>
                <a:t>2</a:t>
              </a:r>
            </a:p>
          </p:txBody>
        </p:sp>
      </p:grpSp>
      <p:sp>
        <p:nvSpPr>
          <p:cNvPr id="36" name="Espaço Reservado para Conteúdo 17"/>
          <p:cNvSpPr txBox="1">
            <a:spLocks/>
          </p:cNvSpPr>
          <p:nvPr/>
        </p:nvSpPr>
        <p:spPr>
          <a:xfrm>
            <a:off x="1056513" y="2844450"/>
            <a:ext cx="4504252" cy="106581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spcAft>
                <a:spcPts val="2000"/>
              </a:spcAft>
              <a:buNone/>
              <a:defRPr/>
            </a:pPr>
            <a:r>
              <a:rPr lang="pt-BR" dirty="0">
                <a:solidFill>
                  <a:prstClr val="black">
                    <a:lumMod val="75000"/>
                    <a:lumOff val="25000"/>
                  </a:prstClr>
                </a:solidFill>
                <a:latin typeface="Segoe UI" panose="020B0502040204020203" pitchFamily="34" charset="0"/>
                <a:cs typeface="Segoe UI" panose="020B0502040204020203" pitchFamily="34" charset="0"/>
              </a:rPr>
              <a:t>No primeiro slide, adicione uma imagem: Vá para</a:t>
            </a:r>
            <a:r>
              <a:rPr lang="pt-BR" dirty="0">
                <a:solidFill>
                  <a:prstClr val="black">
                    <a:lumMod val="75000"/>
                    <a:lumOff val="25000"/>
                  </a:prstClr>
                </a:solidFill>
                <a:cs typeface="Segoe UI"/>
              </a:rPr>
              <a:t> </a:t>
            </a:r>
            <a:r>
              <a:rPr lang="pt-BR" dirty="0">
                <a:solidFill>
                  <a:srgbClr val="D24726"/>
                </a:solidFill>
                <a:latin typeface="Segoe UI Semibold" panose="020B0702040204020203" pitchFamily="34" charset="0"/>
                <a:cs typeface="Segoe UI Semibold" panose="020B0702040204020203" pitchFamily="34" charset="0"/>
              </a:rPr>
              <a:t>Inserir</a:t>
            </a:r>
            <a:r>
              <a:rPr lang="pt-BR" dirty="0">
                <a:solidFill>
                  <a:prstClr val="black">
                    <a:lumMod val="75000"/>
                    <a:lumOff val="25000"/>
                  </a:prstClr>
                </a:solidFill>
                <a:cs typeface="Segoe UI"/>
              </a:rPr>
              <a:t> &gt; </a:t>
            </a:r>
            <a:r>
              <a:rPr lang="pt-BR" dirty="0">
                <a:solidFill>
                  <a:srgbClr val="D24726"/>
                </a:solidFill>
                <a:latin typeface="Segoe UI Semibold" panose="020B0702040204020203" pitchFamily="34" charset="0"/>
                <a:cs typeface="Segoe UI Semibold" panose="020B0702040204020203" pitchFamily="34" charset="0"/>
              </a:rPr>
              <a:t>Imagens</a:t>
            </a:r>
            <a:r>
              <a:rPr lang="pt-BR" dirty="0">
                <a:solidFill>
                  <a:prstClr val="black">
                    <a:lumMod val="75000"/>
                    <a:lumOff val="25000"/>
                  </a:prstClr>
                </a:solidFill>
                <a:cs typeface="Segoe UI"/>
              </a:rPr>
              <a:t> ou </a:t>
            </a:r>
            <a:r>
              <a:rPr lang="pt-BR" dirty="0">
                <a:solidFill>
                  <a:srgbClr val="D24726"/>
                </a:solidFill>
                <a:latin typeface="Segoe UI Semibold" panose="020B0702040204020203" pitchFamily="34" charset="0"/>
                <a:cs typeface="Segoe UI Semibold" panose="020B0702040204020203" pitchFamily="34" charset="0"/>
              </a:rPr>
              <a:t>Inserir</a:t>
            </a:r>
            <a:r>
              <a:rPr lang="pt-BR" dirty="0">
                <a:solidFill>
                  <a:prstClr val="black">
                    <a:lumMod val="75000"/>
                    <a:lumOff val="25000"/>
                  </a:prstClr>
                </a:solidFill>
                <a:cs typeface="Segoe UI"/>
              </a:rPr>
              <a:t> &gt; </a:t>
            </a:r>
            <a:r>
              <a:rPr lang="pt-BR" dirty="0">
                <a:solidFill>
                  <a:srgbClr val="D24726"/>
                </a:solidFill>
                <a:latin typeface="Segoe UI Semibold" panose="020B0702040204020203" pitchFamily="34" charset="0"/>
                <a:cs typeface="Segoe UI Semibold" panose="020B0702040204020203" pitchFamily="34" charset="0"/>
              </a:rPr>
              <a:t>Imagens Online</a:t>
            </a:r>
            <a:r>
              <a:rPr lang="pt-BR" dirty="0">
                <a:solidFill>
                  <a:prstClr val="black">
                    <a:lumMod val="75000"/>
                    <a:lumOff val="25000"/>
                  </a:prstClr>
                </a:solidFill>
                <a:cs typeface="Segoe UI"/>
              </a:rPr>
              <a:t> </a:t>
            </a:r>
            <a:r>
              <a:rPr lang="pt-BR" dirty="0">
                <a:solidFill>
                  <a:prstClr val="black">
                    <a:lumMod val="75000"/>
                    <a:lumOff val="25000"/>
                  </a:prstClr>
                </a:solidFill>
                <a:latin typeface="Segoe UI" panose="020B0502040204020203" pitchFamily="34" charset="0"/>
                <a:cs typeface="Segoe UI" panose="020B0502040204020203" pitchFamily="34" charset="0"/>
              </a:rPr>
              <a:t>e escolha a imagem.</a:t>
            </a:r>
            <a:br>
              <a:rPr lang="pt-BR" dirty="0">
                <a:solidFill>
                  <a:prstClr val="black">
                    <a:lumMod val="75000"/>
                    <a:lumOff val="25000"/>
                  </a:prstClr>
                </a:solidFill>
                <a:latin typeface="Segoe UI" panose="020B0502040204020203" pitchFamily="34" charset="0"/>
                <a:cs typeface="Segoe UI" panose="020B0502040204020203" pitchFamily="34" charset="0"/>
              </a:rPr>
            </a:br>
            <a:br>
              <a:rPr lang="pt-BR" dirty="0">
                <a:solidFill>
                  <a:prstClr val="black">
                    <a:lumMod val="75000"/>
                    <a:lumOff val="25000"/>
                  </a:prstClr>
                </a:solidFill>
                <a:cs typeface="Segoe UI"/>
              </a:rPr>
            </a:br>
            <a:r>
              <a:rPr lang="pt-BR" dirty="0">
                <a:solidFill>
                  <a:srgbClr val="D24726"/>
                </a:solidFill>
                <a:latin typeface="Segoe UI Semibold" panose="020B0702040204020203" pitchFamily="34" charset="0"/>
                <a:cs typeface="Segoe UI Semibold" panose="020B0702040204020203" pitchFamily="34" charset="0"/>
              </a:rPr>
              <a:t>Dica: </a:t>
            </a:r>
            <a:r>
              <a:rPr lang="pt-BR" dirty="0">
                <a:solidFill>
                  <a:prstClr val="black">
                    <a:lumMod val="75000"/>
                    <a:lumOff val="25000"/>
                  </a:prstClr>
                </a:solidFill>
                <a:latin typeface="Segoe UI" panose="020B0502040204020203" pitchFamily="34" charset="0"/>
                <a:cs typeface="Segoe UI" panose="020B0502040204020203" pitchFamily="34" charset="0"/>
              </a:rPr>
              <a:t>Você precisa estar online ao adicionar a imagem.</a:t>
            </a:r>
          </a:p>
        </p:txBody>
      </p:sp>
      <p:grpSp>
        <p:nvGrpSpPr>
          <p:cNvPr id="22" name="Grupo 21" descr="Círculo pequeno com o número 3 dentro indicando a etapa 3"/>
          <p:cNvGrpSpPr/>
          <p:nvPr/>
        </p:nvGrpSpPr>
        <p:grpSpPr bwMode="blackWhite">
          <a:xfrm>
            <a:off x="531552" y="4208299"/>
            <a:ext cx="558179" cy="409838"/>
            <a:chOff x="6953426" y="711274"/>
            <a:chExt cx="558179" cy="409838"/>
          </a:xfrm>
        </p:grpSpPr>
        <p:sp>
          <p:nvSpPr>
            <p:cNvPr id="24" name="Oval 23"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30" name="Caixa de texto 29" descr="Número 3"/>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pt-BR">
                  <a:solidFill>
                    <a:schemeClr val="bg1"/>
                  </a:solidFill>
                  <a:latin typeface="Segoe UI Semibold" panose="020B0702040204020203" pitchFamily="34" charset="0"/>
                  <a:cs typeface="Segoe UI Semibold" panose="020B0702040204020203" pitchFamily="34" charset="0"/>
                </a:rPr>
                <a:t>3</a:t>
              </a:r>
            </a:p>
          </p:txBody>
        </p:sp>
      </p:grpSp>
      <p:sp>
        <p:nvSpPr>
          <p:cNvPr id="32" name="Espaço Reservado para Conteúdo 17"/>
          <p:cNvSpPr txBox="1">
            <a:spLocks/>
          </p:cNvSpPr>
          <p:nvPr/>
        </p:nvSpPr>
        <p:spPr>
          <a:xfrm>
            <a:off x="1056513" y="4236460"/>
            <a:ext cx="4504252" cy="76114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spcAft>
                <a:spcPts val="600"/>
              </a:spcAft>
              <a:buNone/>
              <a:defRPr/>
            </a:pPr>
            <a:r>
              <a:rPr lang="pt-BR">
                <a:solidFill>
                  <a:prstClr val="black">
                    <a:lumMod val="75000"/>
                    <a:lumOff val="25000"/>
                  </a:prstClr>
                </a:solidFill>
                <a:latin typeface="Segoe UI" panose="020B0502040204020203" pitchFamily="34" charset="0"/>
                <a:cs typeface="Segoe UI" panose="020B0502040204020203" pitchFamily="34" charset="0"/>
              </a:rPr>
              <a:t>Quando o PowerPoint solicitar sua permissão para obter ideias de design, selecione</a:t>
            </a:r>
            <a:r>
              <a:rPr lang="pt-BR">
                <a:solidFill>
                  <a:prstClr val="black">
                    <a:lumMod val="75000"/>
                    <a:lumOff val="25000"/>
                  </a:prstClr>
                </a:solidFill>
                <a:cs typeface="Segoe UI"/>
              </a:rPr>
              <a:t> </a:t>
            </a:r>
            <a:r>
              <a:rPr lang="pt-BR">
                <a:solidFill>
                  <a:srgbClr val="D24726"/>
                </a:solidFill>
                <a:latin typeface="Segoe UI Semibold" panose="020B0702040204020203" pitchFamily="34" charset="0"/>
                <a:cs typeface="Segoe UI Semibold" panose="020B0702040204020203" pitchFamily="34" charset="0"/>
              </a:rPr>
              <a:t>Vamos lá</a:t>
            </a:r>
            <a:r>
              <a:rPr lang="pt-BR">
                <a:solidFill>
                  <a:prstClr val="black">
                    <a:lumMod val="75000"/>
                    <a:lumOff val="25000"/>
                  </a:prstClr>
                </a:solidFill>
                <a:cs typeface="Segoe UI"/>
              </a:rPr>
              <a:t>.</a:t>
            </a:r>
          </a:p>
        </p:txBody>
      </p:sp>
      <p:grpSp>
        <p:nvGrpSpPr>
          <p:cNvPr id="37" name="Grupo 36" descr="Círculo pequeno com o número 4 dentro indicando a etapa 4"/>
          <p:cNvGrpSpPr/>
          <p:nvPr/>
        </p:nvGrpSpPr>
        <p:grpSpPr bwMode="blackWhite">
          <a:xfrm>
            <a:off x="531552" y="5137379"/>
            <a:ext cx="558179" cy="409838"/>
            <a:chOff x="6953426" y="711274"/>
            <a:chExt cx="558179" cy="409838"/>
          </a:xfrm>
        </p:grpSpPr>
        <p:sp>
          <p:nvSpPr>
            <p:cNvPr id="38" name="Oval 37"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39" name="Caixa de texto 38" descr="Número 4"/>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pt-BR">
                  <a:solidFill>
                    <a:schemeClr val="bg1"/>
                  </a:solidFill>
                  <a:latin typeface="Segoe UI Semibold" panose="020B0702040204020203" pitchFamily="34" charset="0"/>
                  <a:cs typeface="Segoe UI Semibold" panose="020B0702040204020203" pitchFamily="34" charset="0"/>
                </a:rPr>
                <a:t>4</a:t>
              </a:r>
            </a:p>
          </p:txBody>
        </p:sp>
      </p:grpSp>
      <p:sp>
        <p:nvSpPr>
          <p:cNvPr id="40" name="Espaço Reservado para Conteúdo 17"/>
          <p:cNvSpPr txBox="1">
            <a:spLocks/>
          </p:cNvSpPr>
          <p:nvPr/>
        </p:nvSpPr>
        <p:spPr>
          <a:xfrm>
            <a:off x="1056513" y="5177572"/>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spcAft>
                <a:spcPts val="2000"/>
              </a:spcAft>
              <a:buNone/>
              <a:defRPr/>
            </a:pPr>
            <a:r>
              <a:rPr lang="pt-BR">
                <a:solidFill>
                  <a:prstClr val="black">
                    <a:lumMod val="75000"/>
                    <a:lumOff val="25000"/>
                  </a:prstClr>
                </a:solidFill>
                <a:latin typeface="Segoe UI" panose="020B0502040204020203" pitchFamily="34" charset="0"/>
                <a:cs typeface="Segoe UI" panose="020B0502040204020203" pitchFamily="34" charset="0"/>
              </a:rPr>
              <a:t>Selecione o design que você quer no painel de tarefas de </a:t>
            </a:r>
            <a:r>
              <a:rPr lang="pt-BR">
                <a:solidFill>
                  <a:srgbClr val="D24726"/>
                </a:solidFill>
                <a:latin typeface="Segoe UI Semibold" panose="020B0702040204020203" pitchFamily="34" charset="0"/>
                <a:cs typeface="Segoe UI Semibold" panose="020B0702040204020203" pitchFamily="34" charset="0"/>
              </a:rPr>
              <a:t>Ideias de Design</a:t>
            </a:r>
            <a:r>
              <a:rPr lang="pt-BR">
                <a:solidFill>
                  <a:prstClr val="black">
                    <a:lumMod val="75000"/>
                    <a:lumOff val="25000"/>
                  </a:prstClr>
                </a:solidFill>
                <a:latin typeface="Segoe UI" panose="020B0502040204020203" pitchFamily="34" charset="0"/>
                <a:cs typeface="Segoe UI" panose="020B0502040204020203" pitchFamily="34" charset="0"/>
              </a:rPr>
              <a:t>.</a:t>
            </a:r>
          </a:p>
        </p:txBody>
      </p:sp>
      <p:pic>
        <p:nvPicPr>
          <p:cNvPr id="29" name="Imagem 28" descr="Inserir a guia com a opção de inserir a imagem"/>
          <p:cNvPicPr>
            <a:picLocks noChangeAspect="1"/>
          </p:cNvPicPr>
          <p:nvPr/>
        </p:nvPicPr>
        <p:blipFill>
          <a:blip r:embed="rId3"/>
          <a:srcRect/>
          <a:stretch/>
        </p:blipFill>
        <p:spPr>
          <a:xfrm>
            <a:off x="6907526" y="1455791"/>
            <a:ext cx="2740429" cy="1592728"/>
          </a:xfrm>
          <a:prstGeom prst="rect">
            <a:avLst/>
          </a:prstGeom>
        </p:spPr>
      </p:pic>
      <p:pic>
        <p:nvPicPr>
          <p:cNvPr id="23" name="Imagem 22" descr="Caixa de diálogo do recurso Ideias de Design solicitando a confirmação do usuário para obter ideias"/>
          <p:cNvPicPr>
            <a:picLocks noChangeAspect="1"/>
          </p:cNvPicPr>
          <p:nvPr/>
        </p:nvPicPr>
        <p:blipFill>
          <a:blip r:embed="rId4"/>
          <a:srcRect/>
          <a:stretch/>
        </p:blipFill>
        <p:spPr>
          <a:xfrm>
            <a:off x="6779225" y="3067244"/>
            <a:ext cx="2728503" cy="3506681"/>
          </a:xfrm>
          <a:prstGeom prst="rect">
            <a:avLst/>
          </a:prstGeom>
        </p:spPr>
      </p:pic>
    </p:spTree>
    <p:extLst>
      <p:ext uri="{BB962C8B-B14F-4D97-AF65-F5344CB8AC3E}">
        <p14:creationId xmlns:p14="http://schemas.microsoft.com/office/powerpoint/2010/main" val="24990487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a:xfrm>
            <a:off x="521207" y="448056"/>
            <a:ext cx="9347723" cy="640080"/>
          </a:xfrm>
        </p:spPr>
        <p:txBody>
          <a:bodyPr rtlCol="0">
            <a:noAutofit/>
          </a:bodyPr>
          <a:lstStyle/>
          <a:p>
            <a:pPr rtl="0"/>
            <a:r>
              <a:rPr lang="pt-BR" dirty="0">
                <a:latin typeface="Segoe UI Light" panose="020B0502040204020203" pitchFamily="34" charset="0"/>
                <a:cs typeface="Segoe UI Light" panose="020B0502040204020203" pitchFamily="34" charset="0"/>
              </a:rPr>
              <a:t>O Designer ajuda você a transmitir seu ponto de vista</a:t>
            </a:r>
          </a:p>
        </p:txBody>
      </p:sp>
      <p:sp>
        <p:nvSpPr>
          <p:cNvPr id="38" name="Espaço Reservado para Conteúdo 17"/>
          <p:cNvSpPr txBox="1">
            <a:spLocks/>
          </p:cNvSpPr>
          <p:nvPr/>
        </p:nvSpPr>
        <p:spPr>
          <a:xfrm>
            <a:off x="541610" y="1524708"/>
            <a:ext cx="4321704"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spcAft>
                <a:spcPts val="600"/>
              </a:spcAft>
              <a:buNone/>
              <a:defRPr/>
            </a:pPr>
            <a:r>
              <a:rPr lang="pt-BR" dirty="0">
                <a:latin typeface="Segoe UI" panose="020B0502040204020203" pitchFamily="34" charset="0"/>
                <a:cs typeface="Segoe UI" panose="020B0502040204020203" pitchFamily="34" charset="0"/>
              </a:rPr>
              <a:t>O Designer do PowerPoint sugere designs profissionais para sua apresentação, com base no conteúdo nos seus slides. </a:t>
            </a:r>
          </a:p>
          <a:p>
            <a:pPr marL="0" lvl="0" indent="0" rtl="0">
              <a:spcAft>
                <a:spcPts val="600"/>
              </a:spcAft>
              <a:buNone/>
              <a:defRPr/>
            </a:pPr>
            <a:r>
              <a:rPr lang="pt-BR" dirty="0">
                <a:latin typeface="Segoe UI" panose="020B0502040204020203" pitchFamily="34" charset="0"/>
                <a:cs typeface="Segoe UI" panose="020B0502040204020203" pitchFamily="34" charset="0"/>
              </a:rPr>
              <a:t>O Designer é um recurso disponibilizado somente por assinatura. </a:t>
            </a:r>
            <a:r>
              <a:rPr lang="pt-BR" dirty="0">
                <a:solidFill>
                  <a:prstClr val="black">
                    <a:lumMod val="75000"/>
                    <a:lumOff val="25000"/>
                  </a:prstClr>
                </a:solidFill>
                <a:latin typeface="Segoe UI" panose="020B0502040204020203" pitchFamily="34" charset="0"/>
                <a:cs typeface="Segoe UI" panose="020B0502040204020203" pitchFamily="34" charset="0"/>
              </a:rPr>
              <a:t>Se você tiver uma assinatura do Office 365, o slide a seguir o mostrará como ele funciona em uma nova apresentação.</a:t>
            </a:r>
            <a:endParaRPr lang="pt-BR" dirty="0">
              <a:latin typeface="Segoe UI" panose="020B0502040204020203" pitchFamily="34" charset="0"/>
              <a:cs typeface="Segoe UI" panose="020B0502040204020203" pitchFamily="34" charset="0"/>
            </a:endParaRPr>
          </a:p>
        </p:txBody>
      </p:sp>
      <p:pic>
        <p:nvPicPr>
          <p:cNvPr id="5" name="Imagem 4" descr="Painel de ideias de design mostrando diferentes opções de design&#10;"/>
          <p:cNvPicPr>
            <a:picLocks noChangeAspect="1"/>
          </p:cNvPicPr>
          <p:nvPr/>
        </p:nvPicPr>
        <p:blipFill>
          <a:blip r:embed="rId3"/>
          <a:srcRect l="11803" r="11803"/>
          <a:stretch/>
        </p:blipFill>
        <p:spPr>
          <a:xfrm>
            <a:off x="4976037" y="1385113"/>
            <a:ext cx="6513229" cy="4577621"/>
          </a:xfrm>
          <a:prstGeom prst="rect">
            <a:avLst/>
          </a:prstGeom>
        </p:spPr>
      </p:pic>
    </p:spTree>
    <p:extLst>
      <p:ext uri="{BB962C8B-B14F-4D97-AF65-F5344CB8AC3E}">
        <p14:creationId xmlns:p14="http://schemas.microsoft.com/office/powerpoint/2010/main" val="3457616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196B68-3BB9-B654-8F03-5B021F96BB85}"/>
              </a:ext>
            </a:extLst>
          </p:cNvPr>
          <p:cNvSpPr>
            <a:spLocks noGrp="1"/>
          </p:cNvSpPr>
          <p:nvPr>
            <p:ph type="title"/>
          </p:nvPr>
        </p:nvSpPr>
        <p:spPr/>
        <p:txBody>
          <a:bodyPr/>
          <a:lstStyle/>
          <a:p>
            <a:r>
              <a:rPr lang="pt-BR" dirty="0"/>
              <a:t>Apresentação </a:t>
            </a:r>
          </a:p>
        </p:txBody>
      </p:sp>
      <p:sp>
        <p:nvSpPr>
          <p:cNvPr id="3" name="Espaço Reservado para Conteúdo 2">
            <a:extLst>
              <a:ext uri="{FF2B5EF4-FFF2-40B4-BE49-F238E27FC236}">
                <a16:creationId xmlns:a16="http://schemas.microsoft.com/office/drawing/2014/main" id="{6D829E53-1D3C-0250-317C-E8350556A4A2}"/>
              </a:ext>
            </a:extLst>
          </p:cNvPr>
          <p:cNvSpPr>
            <a:spLocks noGrp="1"/>
          </p:cNvSpPr>
          <p:nvPr>
            <p:ph sz="quarter" idx="10"/>
          </p:nvPr>
        </p:nvSpPr>
        <p:spPr>
          <a:xfrm>
            <a:off x="539495" y="1435607"/>
            <a:ext cx="5153381" cy="5063516"/>
          </a:xfrm>
        </p:spPr>
        <p:txBody>
          <a:bodyPr/>
          <a:lstStyle/>
          <a:p>
            <a:r>
              <a:rPr lang="pt-BR" b="1" dirty="0"/>
              <a:t>Objetivos do curso:</a:t>
            </a:r>
          </a:p>
          <a:p>
            <a:pPr marL="171450" indent="-171450">
              <a:buFont typeface="Wingdings" panose="05000000000000000000" pitchFamily="2" charset="2"/>
              <a:buChar char="q"/>
            </a:pPr>
            <a:r>
              <a:rPr lang="pt-BR" dirty="0"/>
              <a:t>  Entendermos o que está por trás dos hábitos, porque não conseguimos tirar essas metas do papel; </a:t>
            </a:r>
          </a:p>
          <a:p>
            <a:pPr marL="171450" indent="-171450">
              <a:buFont typeface="Wingdings" panose="05000000000000000000" pitchFamily="2" charset="2"/>
              <a:buChar char="q"/>
            </a:pPr>
            <a:r>
              <a:rPr lang="pt-BR" dirty="0"/>
              <a:t>  Discutir se existe diferença entre metas e objetivos;</a:t>
            </a:r>
          </a:p>
          <a:p>
            <a:pPr marL="171450" indent="-171450">
              <a:buFont typeface="Wingdings" panose="05000000000000000000" pitchFamily="2" charset="2"/>
              <a:buChar char="q"/>
            </a:pPr>
            <a:r>
              <a:rPr lang="pt-BR" dirty="0"/>
              <a:t>  Discutir a importância de criar listas, como elas nos ajudam a nos comprometer melhor os objetivos; </a:t>
            </a:r>
          </a:p>
          <a:p>
            <a:pPr marL="171450" indent="-171450">
              <a:buFont typeface="Wingdings" panose="05000000000000000000" pitchFamily="2" charset="2"/>
              <a:buChar char="q"/>
            </a:pPr>
            <a:r>
              <a:rPr lang="pt-BR" dirty="0"/>
              <a:t>  Apresentação de algumas ferramentas; </a:t>
            </a:r>
          </a:p>
          <a:p>
            <a:pPr marL="171450" indent="-171450">
              <a:buFont typeface="Wingdings" panose="05000000000000000000" pitchFamily="2" charset="2"/>
              <a:buChar char="q"/>
            </a:pPr>
            <a:r>
              <a:rPr lang="pt-BR" dirty="0"/>
              <a:t>  Entender o que é e como funciona o loop do hábito; </a:t>
            </a:r>
          </a:p>
          <a:p>
            <a:pPr marL="171450" indent="-171450">
              <a:buFont typeface="Wingdings" panose="05000000000000000000" pitchFamily="2" charset="2"/>
              <a:buChar char="q"/>
            </a:pPr>
            <a:r>
              <a:rPr lang="pt-BR" dirty="0"/>
              <a:t>  Discutir motivação e recompensas e como essas noções nos ajudam a reajustar nossos hábitos. </a:t>
            </a:r>
          </a:p>
        </p:txBody>
      </p:sp>
    </p:spTree>
    <p:extLst>
      <p:ext uri="{BB962C8B-B14F-4D97-AF65-F5344CB8AC3E}">
        <p14:creationId xmlns:p14="http://schemas.microsoft.com/office/powerpoint/2010/main" val="24404238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rtl="0"/>
            <a:r>
              <a:rPr lang="pt-BR">
                <a:latin typeface="Segoe UI Light" panose="020B0502040204020203" pitchFamily="34" charset="0"/>
                <a:cs typeface="Segoe UI Light" panose="020B0502040204020203" pitchFamily="34" charset="0"/>
              </a:rPr>
              <a:t>Transformar</a:t>
            </a:r>
          </a:p>
        </p:txBody>
      </p:sp>
      <p:sp>
        <p:nvSpPr>
          <p:cNvPr id="5" name="Espaço Reservado para Conteúdo 4"/>
          <p:cNvSpPr>
            <a:spLocks noGrp="1"/>
          </p:cNvSpPr>
          <p:nvPr>
            <p:ph sz="half" idx="4294967295"/>
          </p:nvPr>
        </p:nvSpPr>
        <p:spPr>
          <a:xfrm>
            <a:off x="541610" y="1431010"/>
            <a:ext cx="4557164" cy="4790886"/>
          </a:xfrm>
        </p:spPr>
        <p:txBody>
          <a:bodyPr vert="horz" lIns="91440" tIns="45720" rIns="91440" bIns="45720" rtlCol="0">
            <a:normAutofit/>
          </a:bodyPr>
          <a:lstStyle/>
          <a:p>
            <a:pPr marL="0" indent="0" rtl="0">
              <a:lnSpc>
                <a:spcPts val="1800"/>
              </a:lnSpc>
              <a:spcBef>
                <a:spcPts val="1000"/>
              </a:spcBef>
              <a:spcAft>
                <a:spcPts val="600"/>
              </a:spcAft>
              <a:buNone/>
            </a:pPr>
            <a:r>
              <a:rPr lang="pt-BR" sz="1200" dirty="0">
                <a:solidFill>
                  <a:prstClr val="black">
                    <a:lumMod val="75000"/>
                    <a:lumOff val="25000"/>
                  </a:prstClr>
                </a:solidFill>
                <a:latin typeface="Segoe UI" panose="020B0502040204020203" pitchFamily="34" charset="0"/>
                <a:cs typeface="Segoe UI" panose="020B0502040204020203" pitchFamily="34" charset="0"/>
              </a:rPr>
              <a:t>O recurso Transformar suaviza as animações e os movimentos de objetos na apresentação. Você usa dois slides parecidos para executar a animação, mas para o público-alvo parece que a ação ocorre apenas em um slide. </a:t>
            </a:r>
          </a:p>
          <a:p>
            <a:pPr marL="0" indent="0" rtl="0">
              <a:lnSpc>
                <a:spcPts val="1800"/>
              </a:lnSpc>
              <a:spcBef>
                <a:spcPts val="1000"/>
              </a:spcBef>
              <a:spcAft>
                <a:spcPts val="600"/>
              </a:spcAft>
              <a:buNone/>
            </a:pPr>
            <a:r>
              <a:rPr lang="pt-BR" sz="1200" b="1" dirty="0">
                <a:solidFill>
                  <a:srgbClr val="D24726"/>
                </a:solidFill>
                <a:latin typeface="Segoe UI" panose="020B0502040204020203" pitchFamily="34" charset="0"/>
                <a:cs typeface="Segoe UI" panose="020B0502040204020203" pitchFamily="34" charset="0"/>
              </a:rPr>
              <a:t>Executar</a:t>
            </a:r>
            <a:r>
              <a:rPr lang="pt-BR" sz="1200" dirty="0">
                <a:solidFill>
                  <a:prstClr val="black">
                    <a:lumMod val="75000"/>
                    <a:lumOff val="25000"/>
                  </a:prstClr>
                </a:solidFill>
                <a:latin typeface="Segoe UI" panose="020B0502040204020203" pitchFamily="34" charset="0"/>
                <a:cs typeface="Segoe UI" panose="020B0502040204020203" pitchFamily="34" charset="0"/>
              </a:rPr>
              <a:t> o vídeo à direita para ver um exemplo rápido.</a:t>
            </a:r>
          </a:p>
          <a:p>
            <a:pPr marL="0" indent="0" rtl="0">
              <a:lnSpc>
                <a:spcPts val="1800"/>
              </a:lnSpc>
              <a:spcBef>
                <a:spcPts val="1000"/>
              </a:spcBef>
              <a:spcAft>
                <a:spcPts val="600"/>
              </a:spcAft>
              <a:buNone/>
            </a:pPr>
            <a:r>
              <a:rPr lang="pt-BR" sz="1200" dirty="0">
                <a:solidFill>
                  <a:prstClr val="black">
                    <a:lumMod val="75000"/>
                    <a:lumOff val="25000"/>
                  </a:prstClr>
                </a:solidFill>
                <a:latin typeface="Segoe UI" panose="020B0502040204020203" pitchFamily="34" charset="0"/>
                <a:cs typeface="Segoe UI" panose="020B0502040204020203" pitchFamily="34" charset="0"/>
              </a:rPr>
              <a:t>Transformar é um recurso disponibilizado somente por assinatura. Se tiver uma assinatura do Office 365, experimente você mesmo as etapas no próximo slide.</a:t>
            </a:r>
          </a:p>
          <a:p>
            <a:pPr marL="0" indent="0" rtl="0">
              <a:lnSpc>
                <a:spcPts val="1800"/>
              </a:lnSpc>
              <a:spcBef>
                <a:spcPts val="1000"/>
              </a:spcBef>
              <a:spcAft>
                <a:spcPts val="600"/>
              </a:spcAft>
              <a:buNone/>
            </a:pPr>
            <a:endParaRPr lang="pt-BR" sz="12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7" name="Vídeo Transformar" descr="Vídeo mostrando um exemplo do recurso Transformar que pode ser reproduzido ou pausado com as teclas de atalho Alt+P">
            <a:hlinkClick r:id="" action="ppaction://media"/>
            <a:extLst>
              <a:ext uri="{FF2B5EF4-FFF2-40B4-BE49-F238E27FC236}">
                <a16:creationId xmlns:a16="http://schemas.microsoft.com/office/drawing/2014/main" id="{9F029C1A-F15A-44BF-996A-1F59B3110D78}"/>
              </a:ext>
            </a:extLst>
          </p:cNvPr>
          <p:cNvPicPr>
            <a:picLocks noGrp="1" noChangeAspect="1"/>
          </p:cNvPicPr>
          <p:nvPr>
            <p:ph sz="quarter" idx="10"/>
            <a:videoFile r:link="rId2"/>
            <p:extLst>
              <p:ext uri="{DAA4B4D4-6D71-4841-9C94-3DE7FCFB9230}">
                <p14:media xmlns:p14="http://schemas.microsoft.com/office/powerpoint/2010/main" r:embed="rId1">
                  <p14:extLst>
                    <p:ext uri="{3AFAAA56-56D3-431D-BCD4-E75A35582382}">
                      <p173:tracksInfo xmlns:p173="http://schemas.microsoft.com/office/powerpoint/2017/3/main" displayLoc="media">
                        <p173:trackLst>
                          <p173:track id="{7D80394A-61EE-4513-90D2-E9A3DA581656}" label="caption" lang="" r:embed="rId5"/>
                        </p173:trackLst>
                      </p173:tracksInfo>
                    </p:ext>
                  </p14:extLst>
                </p14:media>
              </p:ext>
            </p:extLst>
          </p:nvPr>
        </p:nvPicPr>
        <p:blipFill>
          <a:blip r:embed="rId6"/>
          <a:stretch>
            <a:fillRect/>
          </a:stretch>
        </p:blipFill>
        <p:spPr>
          <a:xfrm>
            <a:off x="5418759" y="1540565"/>
            <a:ext cx="6110288" cy="3438525"/>
          </a:xfrm>
        </p:spPr>
      </p:pic>
    </p:spTree>
    <p:extLst>
      <p:ext uri="{BB962C8B-B14F-4D97-AF65-F5344CB8AC3E}">
        <p14:creationId xmlns:p14="http://schemas.microsoft.com/office/powerpoint/2010/main" val="9580368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rtl="0"/>
            <a:r>
              <a:rPr lang="pt-BR"/>
              <a:t>Configuração de </a:t>
            </a:r>
            <a:r>
              <a:rPr lang="pt-BR">
                <a:latin typeface="Segoe UI Light" panose="020B0502040204020203" pitchFamily="34" charset="0"/>
                <a:cs typeface="Segoe UI Light" panose="020B0502040204020203" pitchFamily="34" charset="0"/>
              </a:rPr>
              <a:t>Transformar</a:t>
            </a:r>
          </a:p>
        </p:txBody>
      </p:sp>
      <p:sp>
        <p:nvSpPr>
          <p:cNvPr id="30" name="Espaço Reservado para Conteúdo 17"/>
          <p:cNvSpPr txBox="1">
            <a:spLocks/>
          </p:cNvSpPr>
          <p:nvPr/>
        </p:nvSpPr>
        <p:spPr>
          <a:xfrm>
            <a:off x="541609" y="1455491"/>
            <a:ext cx="4815599"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pt-BR"/>
              <a:t>Experimente você mesmo com esses dois "planetas" simples:</a:t>
            </a:r>
          </a:p>
        </p:txBody>
      </p:sp>
      <p:grpSp>
        <p:nvGrpSpPr>
          <p:cNvPr id="13" name="Grupo 12" descr="Círculo pequeno com o número 1 dentro indicando a etapa 1"/>
          <p:cNvGrpSpPr/>
          <p:nvPr/>
        </p:nvGrpSpPr>
        <p:grpSpPr bwMode="blackWhite">
          <a:xfrm>
            <a:off x="558723" y="1917997"/>
            <a:ext cx="558179" cy="409838"/>
            <a:chOff x="6953426" y="711274"/>
            <a:chExt cx="558179" cy="409838"/>
          </a:xfrm>
        </p:grpSpPr>
        <p:sp>
          <p:nvSpPr>
            <p:cNvPr id="14" name="Oval 13"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15" name="Caixa de texto 14" descr="Número 1"/>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pt-BR">
                  <a:solidFill>
                    <a:schemeClr val="bg1"/>
                  </a:solidFill>
                  <a:latin typeface="Segoe UI Semibold" panose="020B0702040204020203" pitchFamily="34" charset="0"/>
                  <a:cs typeface="Segoe UI Semibold" panose="020B0702040204020203" pitchFamily="34" charset="0"/>
                </a:rPr>
                <a:t>1</a:t>
              </a:r>
            </a:p>
          </p:txBody>
        </p:sp>
      </p:grpSp>
      <p:sp>
        <p:nvSpPr>
          <p:cNvPr id="16" name="Espaço Reservado para Conteúdo 17"/>
          <p:cNvSpPr txBox="1">
            <a:spLocks/>
          </p:cNvSpPr>
          <p:nvPr/>
        </p:nvSpPr>
        <p:spPr>
          <a:xfrm>
            <a:off x="1066040" y="1958189"/>
            <a:ext cx="2486328" cy="91399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pt-BR">
                <a:solidFill>
                  <a:prstClr val="black">
                    <a:lumMod val="75000"/>
                    <a:lumOff val="25000"/>
                  </a:prstClr>
                </a:solidFill>
                <a:latin typeface="Segoe UI" panose="020B0502040204020203" pitchFamily="34" charset="0"/>
                <a:cs typeface="Segoe UI" panose="020B0502040204020203" pitchFamily="34" charset="0"/>
              </a:rPr>
              <a:t>Duplicar este slide: Clique com o botão direito na miniatura de slide e selecione </a:t>
            </a:r>
            <a:r>
              <a:rPr lang="pt-BR">
                <a:solidFill>
                  <a:srgbClr val="D24726"/>
                </a:solidFill>
                <a:latin typeface="Segoe UI Semibold" panose="020B0702040204020203" pitchFamily="34" charset="0"/>
                <a:cs typeface="Segoe UI Semibold" panose="020B0702040204020203" pitchFamily="34" charset="0"/>
              </a:rPr>
              <a:t>Duplicar Slide</a:t>
            </a:r>
            <a:r>
              <a:rPr lang="pt-BR">
                <a:solidFill>
                  <a:prstClr val="black">
                    <a:lumMod val="75000"/>
                    <a:lumOff val="25000"/>
                  </a:prstClr>
                </a:solidFill>
                <a:latin typeface="Segoe UI" panose="020B0502040204020203" pitchFamily="34" charset="0"/>
                <a:cs typeface="Segoe UI" panose="020B0502040204020203" pitchFamily="34" charset="0"/>
              </a:rPr>
              <a:t>.</a:t>
            </a:r>
          </a:p>
        </p:txBody>
      </p:sp>
      <p:grpSp>
        <p:nvGrpSpPr>
          <p:cNvPr id="18" name="Grupo 17" descr="Círculo pequeno com o número 2 dentro indicando a etapa 2"/>
          <p:cNvGrpSpPr/>
          <p:nvPr/>
        </p:nvGrpSpPr>
        <p:grpSpPr bwMode="blackWhite">
          <a:xfrm>
            <a:off x="558723" y="2896735"/>
            <a:ext cx="558179" cy="409838"/>
            <a:chOff x="6953426" y="711274"/>
            <a:chExt cx="558179" cy="409838"/>
          </a:xfrm>
        </p:grpSpPr>
        <p:sp>
          <p:nvSpPr>
            <p:cNvPr id="23" name="Oval 22"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24" name="Caixa de texto 23" descr="Número 2"/>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pt-BR">
                  <a:solidFill>
                    <a:schemeClr val="bg1"/>
                  </a:solidFill>
                  <a:latin typeface="Segoe UI Semibold" panose="020B0702040204020203" pitchFamily="34" charset="0"/>
                  <a:cs typeface="Segoe UI Semibold" panose="020B0702040204020203" pitchFamily="34" charset="0"/>
                </a:rPr>
                <a:t>2</a:t>
              </a:r>
            </a:p>
          </p:txBody>
        </p:sp>
      </p:grpSp>
      <p:sp>
        <p:nvSpPr>
          <p:cNvPr id="25" name="Espaço Reservado para Conteúdo 17"/>
          <p:cNvSpPr txBox="1">
            <a:spLocks/>
          </p:cNvSpPr>
          <p:nvPr/>
        </p:nvSpPr>
        <p:spPr>
          <a:xfrm>
            <a:off x="1066038" y="2936927"/>
            <a:ext cx="2651153" cy="145610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pt-BR">
                <a:solidFill>
                  <a:prstClr val="black">
                    <a:lumMod val="75000"/>
                    <a:lumOff val="25000"/>
                  </a:prstClr>
                </a:solidFill>
                <a:latin typeface="Segoe UI" panose="020B0502040204020203" pitchFamily="34" charset="0"/>
                <a:cs typeface="Segoe UI" panose="020B0502040204020203" pitchFamily="34" charset="0"/>
              </a:rPr>
              <a:t>No segundo desses dois slides idênticos, altere as formas à direita de alguma forma (mover, redimensionar ou alterar a cor) e acesse </a:t>
            </a:r>
            <a:r>
              <a:rPr lang="pt-BR">
                <a:solidFill>
                  <a:srgbClr val="D24726"/>
                </a:solidFill>
                <a:latin typeface="Segoe UI Semibold" panose="020B0702040204020203" pitchFamily="34" charset="0"/>
                <a:cs typeface="Segoe UI Semibold" panose="020B0702040204020203" pitchFamily="34" charset="0"/>
              </a:rPr>
              <a:t>Transições</a:t>
            </a:r>
            <a:r>
              <a:rPr lang="pt-BR">
                <a:solidFill>
                  <a:prstClr val="black">
                    <a:lumMod val="75000"/>
                    <a:lumOff val="25000"/>
                  </a:prstClr>
                </a:solidFill>
                <a:cs typeface="Segoe UI"/>
              </a:rPr>
              <a:t> &gt; </a:t>
            </a:r>
            <a:r>
              <a:rPr lang="pt-BR">
                <a:solidFill>
                  <a:srgbClr val="D24726"/>
                </a:solidFill>
                <a:latin typeface="Segoe UI Semibold" panose="020B0702040204020203" pitchFamily="34" charset="0"/>
                <a:cs typeface="Segoe UI Semibold" panose="020B0702040204020203" pitchFamily="34" charset="0"/>
              </a:rPr>
              <a:t>Transformar</a:t>
            </a:r>
            <a:r>
              <a:rPr lang="pt-BR">
                <a:solidFill>
                  <a:prstClr val="black">
                    <a:lumMod val="75000"/>
                    <a:lumOff val="25000"/>
                  </a:prstClr>
                </a:solidFill>
                <a:latin typeface="Segoe UI" panose="020B0502040204020203" pitchFamily="34" charset="0"/>
                <a:cs typeface="Segoe UI" panose="020B0502040204020203" pitchFamily="34" charset="0"/>
              </a:rPr>
              <a:t>.</a:t>
            </a:r>
          </a:p>
        </p:txBody>
      </p:sp>
      <p:grpSp>
        <p:nvGrpSpPr>
          <p:cNvPr id="26" name="Grupo 25" descr="Círculo pequeno com o número 3 dentro indicando a etapa 3"/>
          <p:cNvGrpSpPr/>
          <p:nvPr/>
        </p:nvGrpSpPr>
        <p:grpSpPr bwMode="blackWhite">
          <a:xfrm>
            <a:off x="557319" y="4344232"/>
            <a:ext cx="558179" cy="409838"/>
            <a:chOff x="6953426" y="711274"/>
            <a:chExt cx="558179" cy="409838"/>
          </a:xfrm>
        </p:grpSpPr>
        <p:sp>
          <p:nvSpPr>
            <p:cNvPr id="27" name="Oval 26"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28" name="Caixa de texto 27" descr="Número 3"/>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pt-BR">
                  <a:solidFill>
                    <a:schemeClr val="bg1"/>
                  </a:solidFill>
                  <a:latin typeface="Segoe UI Semibold" panose="020B0702040204020203" pitchFamily="34" charset="0"/>
                  <a:cs typeface="Segoe UI Semibold" panose="020B0702040204020203" pitchFamily="34" charset="0"/>
                </a:rPr>
                <a:t>3</a:t>
              </a:r>
            </a:p>
          </p:txBody>
        </p:sp>
      </p:grpSp>
      <p:sp>
        <p:nvSpPr>
          <p:cNvPr id="29" name="Espaço Reservado para Conteúdo 17"/>
          <p:cNvSpPr txBox="1">
            <a:spLocks/>
          </p:cNvSpPr>
          <p:nvPr/>
        </p:nvSpPr>
        <p:spPr>
          <a:xfrm>
            <a:off x="1076799" y="4360521"/>
            <a:ext cx="2784602" cy="132757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pt-BR">
                <a:solidFill>
                  <a:prstClr val="black">
                    <a:lumMod val="75000"/>
                    <a:lumOff val="25000"/>
                  </a:prstClr>
                </a:solidFill>
                <a:latin typeface="Segoe UI" panose="020B0502040204020203" pitchFamily="34" charset="0"/>
                <a:cs typeface="Segoe UI" panose="020B0502040204020203" pitchFamily="34" charset="0"/>
              </a:rPr>
              <a:t>Retorne ao primeiro dos dois slides e pressione o botão</a:t>
            </a:r>
            <a:r>
              <a:rPr lang="pt-BR">
                <a:solidFill>
                  <a:prstClr val="black">
                    <a:lumMod val="75000"/>
                    <a:lumOff val="25000"/>
                  </a:prstClr>
                </a:solidFill>
              </a:rPr>
              <a:t> </a:t>
            </a:r>
            <a:r>
              <a:rPr lang="pt-BR">
                <a:solidFill>
                  <a:srgbClr val="D24726"/>
                </a:solidFill>
                <a:latin typeface="Segoe UI Semibold" panose="020B0702040204020203" pitchFamily="34" charset="0"/>
                <a:cs typeface="Segoe UI Semibold" panose="020B0702040204020203" pitchFamily="34" charset="0"/>
              </a:rPr>
              <a:t>Apresentação de </a:t>
            </a:r>
            <a:r>
              <a:rPr lang="pt-BR" altLang="zh-CN">
                <a:solidFill>
                  <a:srgbClr val="D24726"/>
                </a:solidFill>
                <a:latin typeface="Segoe UI Semibold" panose="020B0702040204020203" pitchFamily="34" charset="0"/>
                <a:cs typeface="Segoe UI Semibold" panose="020B0702040204020203" pitchFamily="34" charset="0"/>
              </a:rPr>
              <a:t>s</a:t>
            </a:r>
            <a:r>
              <a:rPr lang="pt-BR">
                <a:solidFill>
                  <a:srgbClr val="D24726"/>
                </a:solidFill>
                <a:latin typeface="Segoe UI Semibold" panose="020B0702040204020203" pitchFamily="34" charset="0"/>
                <a:cs typeface="Segoe UI Semibold" panose="020B0702040204020203" pitchFamily="34" charset="0"/>
              </a:rPr>
              <a:t>lides</a:t>
            </a:r>
            <a:r>
              <a:rPr lang="pt-BR">
                <a:solidFill>
                  <a:prstClr val="black">
                    <a:lumMod val="75000"/>
                    <a:lumOff val="25000"/>
                  </a:prstClr>
                </a:solidFill>
                <a:latin typeface="Segoe UI" panose="020B0502040204020203" pitchFamily="34" charset="0"/>
                <a:cs typeface="Segoe UI" panose="020B0502040204020203" pitchFamily="34" charset="0"/>
              </a:rPr>
              <a:t> e, em seguida, selecione</a:t>
            </a:r>
            <a:r>
              <a:rPr lang="pt-BR">
                <a:solidFill>
                  <a:prstClr val="black">
                    <a:lumMod val="75000"/>
                    <a:lumOff val="25000"/>
                  </a:prstClr>
                </a:solidFill>
              </a:rPr>
              <a:t> </a:t>
            </a:r>
            <a:r>
              <a:rPr lang="pt-BR">
                <a:solidFill>
                  <a:srgbClr val="D24726"/>
                </a:solidFill>
                <a:latin typeface="Segoe UI Semibold" panose="020B0702040204020203" pitchFamily="34" charset="0"/>
                <a:cs typeface="Segoe UI Semibold" panose="020B0702040204020203" pitchFamily="34" charset="0"/>
              </a:rPr>
              <a:t>Executar</a:t>
            </a:r>
            <a:r>
              <a:rPr lang="pt-BR">
                <a:solidFill>
                  <a:prstClr val="black">
                    <a:lumMod val="75000"/>
                    <a:lumOff val="25000"/>
                  </a:prstClr>
                </a:solidFill>
              </a:rPr>
              <a:t> </a:t>
            </a:r>
            <a:r>
              <a:rPr lang="pt-BR">
                <a:solidFill>
                  <a:prstClr val="black">
                    <a:lumMod val="75000"/>
                    <a:lumOff val="25000"/>
                  </a:prstClr>
                </a:solidFill>
                <a:latin typeface="Segoe UI" panose="020B0502040204020203" pitchFamily="34" charset="0"/>
                <a:cs typeface="Segoe UI" panose="020B0502040204020203" pitchFamily="34" charset="0"/>
              </a:rPr>
              <a:t>para ver a transformação do seu círculo!</a:t>
            </a:r>
          </a:p>
        </p:txBody>
      </p:sp>
      <p:sp>
        <p:nvSpPr>
          <p:cNvPr id="17" name="Espaço Reservado para Conteúdo 17"/>
          <p:cNvSpPr txBox="1">
            <a:spLocks/>
          </p:cNvSpPr>
          <p:nvPr/>
        </p:nvSpPr>
        <p:spPr>
          <a:xfrm>
            <a:off x="628962" y="5832234"/>
            <a:ext cx="3449878" cy="69290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pt-BR">
                <a:solidFill>
                  <a:srgbClr val="D24726"/>
                </a:solidFill>
                <a:latin typeface="Segoe UI Semibold" panose="020B0702040204020203" pitchFamily="34" charset="0"/>
                <a:cs typeface="Segoe UI Semibold" panose="020B0702040204020203" pitchFamily="34" charset="0"/>
              </a:rPr>
              <a:t>Dica: </a:t>
            </a:r>
            <a:r>
              <a:rPr lang="pt-BR">
                <a:solidFill>
                  <a:prstClr val="black">
                    <a:lumMod val="75000"/>
                    <a:lumOff val="25000"/>
                  </a:prstClr>
                </a:solidFill>
              </a:rPr>
              <a:t>As </a:t>
            </a:r>
            <a:r>
              <a:rPr lang="pt-BR">
                <a:solidFill>
                  <a:srgbClr val="404040"/>
                </a:solidFill>
                <a:latin typeface="Segoe UI Semibold" panose="020B0702040204020203" pitchFamily="34" charset="0"/>
                <a:cs typeface="Segoe UI Semibold" panose="020B0702040204020203" pitchFamily="34" charset="0"/>
              </a:rPr>
              <a:t>Opções de Efeito </a:t>
            </a:r>
            <a:r>
              <a:rPr lang="pt-BR">
                <a:solidFill>
                  <a:prstClr val="black">
                    <a:lumMod val="75000"/>
                    <a:lumOff val="25000"/>
                  </a:prstClr>
                </a:solidFill>
                <a:latin typeface="Segoe UI" panose="020B0502040204020203" pitchFamily="34" charset="0"/>
                <a:cs typeface="Segoe UI" panose="020B0502040204020203" pitchFamily="34" charset="0"/>
              </a:rPr>
              <a:t>oferecem ainda mais opções para</a:t>
            </a:r>
            <a:r>
              <a:rPr lang="pt-BR">
                <a:solidFill>
                  <a:prstClr val="black">
                    <a:lumMod val="75000"/>
                    <a:lumOff val="25000"/>
                  </a:prstClr>
                </a:solidFill>
              </a:rPr>
              <a:t> </a:t>
            </a:r>
            <a:r>
              <a:rPr lang="pt-BR">
                <a:solidFill>
                  <a:prstClr val="black">
                    <a:lumMod val="75000"/>
                    <a:lumOff val="25000"/>
                  </a:prstClr>
                </a:solidFill>
                <a:latin typeface="Segoe UI Semibold" panose="020B0702040204020203" pitchFamily="34" charset="0"/>
                <a:cs typeface="Segoe UI Semibold" panose="020B0702040204020203" pitchFamily="34" charset="0"/>
              </a:rPr>
              <a:t>Transformar</a:t>
            </a:r>
            <a:r>
              <a:rPr lang="pt-BR">
                <a:solidFill>
                  <a:prstClr val="black">
                    <a:lumMod val="75000"/>
                    <a:lumOff val="25000"/>
                  </a:prstClr>
                </a:solidFill>
              </a:rPr>
              <a:t>.</a:t>
            </a:r>
          </a:p>
        </p:txBody>
      </p:sp>
      <p:pic>
        <p:nvPicPr>
          <p:cNvPr id="2" name="Imagem 1" descr="Menu de contexto em miniatura dos slides mostrando a opção Duplicar Slide"/>
          <p:cNvPicPr>
            <a:picLocks noChangeAspect="1"/>
          </p:cNvPicPr>
          <p:nvPr/>
        </p:nvPicPr>
        <p:blipFill>
          <a:blip r:embed="rId3"/>
          <a:srcRect/>
          <a:stretch/>
        </p:blipFill>
        <p:spPr>
          <a:xfrm>
            <a:off x="4795037" y="1455491"/>
            <a:ext cx="1402147" cy="1803887"/>
          </a:xfrm>
          <a:prstGeom prst="rect">
            <a:avLst/>
          </a:prstGeom>
        </p:spPr>
      </p:pic>
      <p:pic>
        <p:nvPicPr>
          <p:cNvPr id="6" name="Imagem 5" descr="Guia Transição mostrando a transição transformar"/>
          <p:cNvPicPr>
            <a:picLocks noChangeAspect="1"/>
          </p:cNvPicPr>
          <p:nvPr/>
        </p:nvPicPr>
        <p:blipFill>
          <a:blip r:embed="rId4"/>
          <a:srcRect/>
          <a:stretch/>
        </p:blipFill>
        <p:spPr>
          <a:xfrm>
            <a:off x="4434146" y="3159609"/>
            <a:ext cx="2467551" cy="1185923"/>
          </a:xfrm>
          <a:prstGeom prst="rect">
            <a:avLst/>
          </a:prstGeom>
        </p:spPr>
      </p:pic>
      <p:pic>
        <p:nvPicPr>
          <p:cNvPr id="5" name="Imagem 4" descr="Botão Apresentação de Slides"/>
          <p:cNvPicPr>
            <a:picLocks noChangeAspect="1"/>
          </p:cNvPicPr>
          <p:nvPr/>
        </p:nvPicPr>
        <p:blipFill>
          <a:blip r:embed="rId5"/>
          <a:srcRect/>
          <a:stretch/>
        </p:blipFill>
        <p:spPr>
          <a:xfrm>
            <a:off x="4586725" y="4344232"/>
            <a:ext cx="2134319" cy="887083"/>
          </a:xfrm>
          <a:prstGeom prst="rect">
            <a:avLst/>
          </a:prstGeom>
        </p:spPr>
      </p:pic>
      <p:cxnSp>
        <p:nvCxnSpPr>
          <p:cNvPr id="20" name="Conector Reto 19">
            <a:extLst>
              <a:ext uri="{C183D7F6-B498-43B3-948B-1728B52AA6E4}">
                <adec:decorative xmlns:adec="http://schemas.microsoft.com/office/drawing/2017/decorative" val="1"/>
              </a:ext>
            </a:extLst>
          </p:cNvPr>
          <p:cNvCxnSpPr/>
          <p:nvPr/>
        </p:nvCxnSpPr>
        <p:spPr>
          <a:xfrm>
            <a:off x="7046512" y="1472431"/>
            <a:ext cx="0" cy="4892634"/>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Oval 9" descr="Círculo grande e azul com um pequeno círculo azul claro dentro"/>
          <p:cNvSpPr/>
          <p:nvPr/>
        </p:nvSpPr>
        <p:spPr>
          <a:xfrm>
            <a:off x="7475427" y="1944862"/>
            <a:ext cx="3827244" cy="374323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a:ln>
                <a:noFill/>
              </a:ln>
              <a:solidFill>
                <a:sysClr val="windowText" lastClr="000000"/>
              </a:solidFill>
              <a:effectLst/>
              <a:uLnTx/>
              <a:uFillTx/>
            </a:endParaRPr>
          </a:p>
        </p:txBody>
      </p:sp>
      <p:sp>
        <p:nvSpPr>
          <p:cNvPr id="11" name="Oval 10" descr="Círculo azul-claro pequeno dentro de um grande círculo azul escuro"/>
          <p:cNvSpPr/>
          <p:nvPr/>
        </p:nvSpPr>
        <p:spPr bwMode="ltGray">
          <a:xfrm>
            <a:off x="8325125" y="2796642"/>
            <a:ext cx="2148929" cy="210175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a:ln>
                <a:noFill/>
              </a:ln>
              <a:solidFill>
                <a:sysClr val="windowText" lastClr="000000"/>
              </a:solidFill>
              <a:effectLst/>
              <a:uLnTx/>
              <a:uFillTx/>
            </a:endParaRPr>
          </a:p>
        </p:txBody>
      </p:sp>
    </p:spTree>
    <p:extLst>
      <p:ext uri="{BB962C8B-B14F-4D97-AF65-F5344CB8AC3E}">
        <p14:creationId xmlns:p14="http://schemas.microsoft.com/office/powerpoint/2010/main" val="25968336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normAutofit/>
          </a:bodyPr>
          <a:lstStyle/>
          <a:p>
            <a:pPr lvl="0" rtl="0"/>
            <a:r>
              <a:rPr lang="pt-BR">
                <a:latin typeface="Segoe UI Light" panose="020B0502040204020203" pitchFamily="34" charset="0"/>
                <a:cs typeface="Segoe UI Light" panose="020B0502040204020203" pitchFamily="34" charset="0"/>
              </a:rPr>
              <a:t>Trabalhar em conjunto em tempo real</a:t>
            </a:r>
          </a:p>
        </p:txBody>
      </p:sp>
      <p:sp>
        <p:nvSpPr>
          <p:cNvPr id="5" name="Espaço Reservado para Conteúdo 4"/>
          <p:cNvSpPr>
            <a:spLocks noGrp="1"/>
          </p:cNvSpPr>
          <p:nvPr>
            <p:ph sz="half" idx="4294967295"/>
          </p:nvPr>
        </p:nvSpPr>
        <p:spPr>
          <a:xfrm>
            <a:off x="541611" y="1431010"/>
            <a:ext cx="4413626" cy="3978275"/>
          </a:xfrm>
        </p:spPr>
        <p:txBody>
          <a:bodyPr vert="horz" lIns="91440" tIns="45720" rIns="91440" bIns="45720" rtlCol="0">
            <a:normAutofit/>
          </a:bodyPr>
          <a:lstStyle/>
          <a:p>
            <a:pPr marL="0" indent="0" rtl="0">
              <a:lnSpc>
                <a:spcPts val="1800"/>
              </a:lnSpc>
              <a:spcBef>
                <a:spcPts val="1000"/>
              </a:spcBef>
              <a:spcAft>
                <a:spcPts val="2000"/>
              </a:spcAft>
              <a:buNone/>
            </a:pPr>
            <a:r>
              <a:rPr lang="pt-BR" sz="1200">
                <a:solidFill>
                  <a:prstClr val="black">
                    <a:lumMod val="75000"/>
                    <a:lumOff val="25000"/>
                  </a:prstClr>
                </a:solidFill>
                <a:latin typeface="Segoe UI" panose="020B0502040204020203" pitchFamily="34" charset="0"/>
                <a:cs typeface="Segoe UI" panose="020B0502040204020203" pitchFamily="34" charset="0"/>
              </a:rPr>
              <a:t>Ao compartilhar sua apresentação com outras pessoas, elas poderão trabalhar com você ao mesmo tempo. </a:t>
            </a:r>
            <a:br>
              <a:rPr lang="pt-BR" sz="1200">
                <a:solidFill>
                  <a:prstClr val="black">
                    <a:lumMod val="75000"/>
                    <a:lumOff val="25000"/>
                  </a:prstClr>
                </a:solidFill>
                <a:latin typeface="Segoe UI" panose="020B0502040204020203" pitchFamily="34" charset="0"/>
                <a:cs typeface="Segoe UI" panose="020B0502040204020203" pitchFamily="34" charset="0"/>
              </a:rPr>
            </a:br>
            <a:br>
              <a:rPr lang="pt-BR" sz="1200">
                <a:solidFill>
                  <a:prstClr val="black">
                    <a:lumMod val="75000"/>
                    <a:lumOff val="25000"/>
                  </a:prstClr>
                </a:solidFill>
                <a:latin typeface="Segoe UI" panose="020B0502040204020203" pitchFamily="34" charset="0"/>
                <a:cs typeface="Segoe UI" panose="020B0502040204020203" pitchFamily="34" charset="0"/>
              </a:rPr>
            </a:br>
            <a:r>
              <a:rPr lang="pt-BR" sz="1200">
                <a:solidFill>
                  <a:prstClr val="black">
                    <a:lumMod val="75000"/>
                    <a:lumOff val="25000"/>
                  </a:prstClr>
                </a:solidFill>
                <a:latin typeface="Segoe UI" panose="020B0502040204020203" pitchFamily="34" charset="0"/>
                <a:cs typeface="Segoe UI" panose="020B0502040204020203" pitchFamily="34" charset="0"/>
              </a:rPr>
              <a:t>Como isso funciona:</a:t>
            </a:r>
          </a:p>
        </p:txBody>
      </p:sp>
      <p:pic>
        <p:nvPicPr>
          <p:cNvPr id="11" name="Imagem 10"/>
          <p:cNvPicPr>
            <a:picLocks noChangeAspect="1"/>
          </p:cNvPicPr>
          <p:nvPr/>
        </p:nvPicPr>
        <p:blipFill>
          <a:blip r:embed="rId3"/>
          <a:srcRect/>
          <a:stretch/>
        </p:blipFill>
        <p:spPr>
          <a:xfrm>
            <a:off x="561984" y="2434308"/>
            <a:ext cx="3262550" cy="1390286"/>
          </a:xfrm>
          <a:prstGeom prst="rect">
            <a:avLst/>
          </a:prstGeom>
        </p:spPr>
      </p:pic>
      <p:grpSp>
        <p:nvGrpSpPr>
          <p:cNvPr id="33" name="Grupo 32" descr="Círculo pequeno com o número 1 dentro indicando a etapa 1"/>
          <p:cNvGrpSpPr/>
          <p:nvPr/>
        </p:nvGrpSpPr>
        <p:grpSpPr bwMode="blackWhite">
          <a:xfrm>
            <a:off x="558723" y="4531632"/>
            <a:ext cx="558179" cy="409838"/>
            <a:chOff x="6953426" y="711274"/>
            <a:chExt cx="558179" cy="409838"/>
          </a:xfrm>
        </p:grpSpPr>
        <p:sp>
          <p:nvSpPr>
            <p:cNvPr id="34" name="Oval 33"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35" name="Caixa de texto 34" descr="Número 1"/>
            <p:cNvSpPr txBox="1"/>
            <p:nvPr/>
          </p:nvSpPr>
          <p:spPr bwMode="blackWhite">
            <a:xfrm>
              <a:off x="6953426" y="727564"/>
              <a:ext cx="558179" cy="369332"/>
            </a:xfrm>
            <a:prstGeom prst="rect">
              <a:avLst/>
            </a:prstGeom>
            <a:noFill/>
          </p:spPr>
          <p:txBody>
            <a:bodyPr wrap="square" rtlCol="0">
              <a:spAutoFit/>
            </a:bodyPr>
            <a:lstStyle/>
            <a:p>
              <a:pPr algn="ctr" rtl="0"/>
              <a:r>
                <a:rPr lang="pt-BR">
                  <a:solidFill>
                    <a:schemeClr val="bg1"/>
                  </a:solidFill>
                  <a:latin typeface="Segoe UI Semibold" panose="020B0702040204020203" pitchFamily="34" charset="0"/>
                  <a:cs typeface="Segoe UI Semibold" panose="020B0702040204020203" pitchFamily="34" charset="0"/>
                </a:rPr>
                <a:t>1</a:t>
              </a:r>
            </a:p>
          </p:txBody>
        </p:sp>
      </p:grpSp>
      <p:sp>
        <p:nvSpPr>
          <p:cNvPr id="42" name="Espaço Reservado para Conteúdo 17"/>
          <p:cNvSpPr txBox="1">
            <a:spLocks/>
          </p:cNvSpPr>
          <p:nvPr/>
        </p:nvSpPr>
        <p:spPr>
          <a:xfrm>
            <a:off x="1066039" y="4571824"/>
            <a:ext cx="2696774" cy="1560789"/>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pt-BR">
                <a:solidFill>
                  <a:prstClr val="black">
                    <a:lumMod val="75000"/>
                    <a:lumOff val="25000"/>
                  </a:prstClr>
                </a:solidFill>
                <a:latin typeface="Segoe UI" panose="020B0502040204020203" pitchFamily="34" charset="0"/>
                <a:cs typeface="Segoe UI" panose="020B0502040204020203" pitchFamily="34" charset="0"/>
              </a:rPr>
              <a:t>Escolha </a:t>
            </a:r>
            <a:r>
              <a:rPr lang="pt-BR">
                <a:solidFill>
                  <a:srgbClr val="D24726"/>
                </a:solidFill>
                <a:latin typeface="Segoe UI" panose="020B0502040204020203" pitchFamily="34" charset="0"/>
                <a:cs typeface="Segoe UI" panose="020B0502040204020203" pitchFamily="34" charset="0"/>
              </a:rPr>
              <a:t>Compartilhar</a:t>
            </a:r>
            <a:r>
              <a:rPr lang="pt-BR">
                <a:solidFill>
                  <a:prstClr val="black">
                    <a:lumMod val="75000"/>
                    <a:lumOff val="25000"/>
                  </a:prstClr>
                </a:solidFill>
                <a:latin typeface="Segoe UI" panose="020B0502040204020203" pitchFamily="34" charset="0"/>
                <a:cs typeface="Segoe UI" panose="020B0502040204020203" pitchFamily="34" charset="0"/>
              </a:rPr>
              <a:t> acima da Faixa de Opções ou use as teclas de atalho </a:t>
            </a:r>
            <a:r>
              <a:rPr lang="pt-BR">
                <a:solidFill>
                  <a:srgbClr val="D24726"/>
                </a:solidFill>
                <a:latin typeface="Segoe UI" panose="020B0502040204020203" pitchFamily="34" charset="0"/>
                <a:cs typeface="Segoe UI" panose="020B0502040204020203" pitchFamily="34" charset="0"/>
              </a:rPr>
              <a:t>Alt+ZS</a:t>
            </a:r>
            <a:r>
              <a:rPr lang="pt-BR">
                <a:solidFill>
                  <a:prstClr val="black">
                    <a:lumMod val="75000"/>
                    <a:lumOff val="25000"/>
                  </a:prstClr>
                </a:solidFill>
                <a:latin typeface="Segoe UI" panose="020B0502040204020203" pitchFamily="34" charset="0"/>
                <a:cs typeface="Segoe UI" panose="020B0502040204020203" pitchFamily="34" charset="0"/>
              </a:rPr>
              <a:t> para convidar pessoas para trabalhar com você (nesse momento, você pode salvar o trabalho na nuvem.)</a:t>
            </a:r>
          </a:p>
        </p:txBody>
      </p:sp>
      <p:pic>
        <p:nvPicPr>
          <p:cNvPr id="9" name="Imagem 8" descr="Marcador mostrando quem está trabalhando em um slide"/>
          <p:cNvPicPr>
            <a:picLocks noChangeAspect="1"/>
          </p:cNvPicPr>
          <p:nvPr/>
        </p:nvPicPr>
        <p:blipFill>
          <a:blip r:embed="rId4"/>
          <a:srcRect/>
          <a:stretch/>
        </p:blipFill>
        <p:spPr>
          <a:xfrm>
            <a:off x="3861352" y="2434307"/>
            <a:ext cx="3841692" cy="2512927"/>
          </a:xfrm>
          <a:prstGeom prst="rect">
            <a:avLst/>
          </a:prstGeom>
        </p:spPr>
      </p:pic>
      <p:grpSp>
        <p:nvGrpSpPr>
          <p:cNvPr id="36" name="Grupo 35" descr="Círculo pequeno com o número 2 dentro indicando a etapa 2"/>
          <p:cNvGrpSpPr/>
          <p:nvPr/>
        </p:nvGrpSpPr>
        <p:grpSpPr bwMode="blackWhite">
          <a:xfrm>
            <a:off x="4249102" y="4531632"/>
            <a:ext cx="558179" cy="409838"/>
            <a:chOff x="6953426" y="711274"/>
            <a:chExt cx="558179" cy="409838"/>
          </a:xfrm>
        </p:grpSpPr>
        <p:sp>
          <p:nvSpPr>
            <p:cNvPr id="37" name="Oval 36"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38" name="Caixa de texto 37" descr="Número 2"/>
            <p:cNvSpPr txBox="1"/>
            <p:nvPr/>
          </p:nvSpPr>
          <p:spPr bwMode="blackWhite">
            <a:xfrm>
              <a:off x="6953426" y="727564"/>
              <a:ext cx="558179" cy="369332"/>
            </a:xfrm>
            <a:prstGeom prst="rect">
              <a:avLst/>
            </a:prstGeom>
            <a:noFill/>
          </p:spPr>
          <p:txBody>
            <a:bodyPr wrap="square" rtlCol="0">
              <a:spAutoFit/>
            </a:bodyPr>
            <a:lstStyle/>
            <a:p>
              <a:pPr algn="ctr" rtl="0"/>
              <a:r>
                <a:rPr lang="pt-BR">
                  <a:solidFill>
                    <a:schemeClr val="bg1"/>
                  </a:solidFill>
                  <a:latin typeface="Segoe UI Semibold" panose="020B0702040204020203" pitchFamily="34" charset="0"/>
                  <a:cs typeface="Segoe UI Semibold" panose="020B0702040204020203" pitchFamily="34" charset="0"/>
                </a:rPr>
                <a:t>2</a:t>
              </a:r>
            </a:p>
          </p:txBody>
        </p:sp>
      </p:grpSp>
      <p:sp>
        <p:nvSpPr>
          <p:cNvPr id="43" name="Espaço Reservado para Conteúdo 17"/>
          <p:cNvSpPr txBox="1">
            <a:spLocks/>
          </p:cNvSpPr>
          <p:nvPr/>
        </p:nvSpPr>
        <p:spPr>
          <a:xfrm>
            <a:off x="4747855" y="4571824"/>
            <a:ext cx="3106367" cy="132405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pt-BR">
                <a:solidFill>
                  <a:prstClr val="black">
                    <a:lumMod val="75000"/>
                    <a:lumOff val="25000"/>
                  </a:prstClr>
                </a:solidFill>
                <a:latin typeface="Segoe UI" panose="020B0502040204020203" pitchFamily="34" charset="0"/>
                <a:cs typeface="Segoe UI" panose="020B0502040204020203" pitchFamily="34" charset="0"/>
              </a:rPr>
              <a:t>Quando outras pessoas estiverem na apresentação, um marcador mostrará quem está em qual slide…</a:t>
            </a:r>
          </a:p>
        </p:txBody>
      </p:sp>
      <p:pic>
        <p:nvPicPr>
          <p:cNvPr id="12" name="Imagem 11" descr="Marcador mostrando a parte do slide que está sendo editada"/>
          <p:cNvPicPr>
            <a:picLocks noChangeAspect="1"/>
          </p:cNvPicPr>
          <p:nvPr/>
        </p:nvPicPr>
        <p:blipFill>
          <a:blip r:embed="rId5"/>
          <a:srcRect/>
          <a:stretch/>
        </p:blipFill>
        <p:spPr>
          <a:xfrm>
            <a:off x="7899419" y="2350394"/>
            <a:ext cx="3563782" cy="2305343"/>
          </a:xfrm>
          <a:prstGeom prst="rect">
            <a:avLst/>
          </a:prstGeom>
        </p:spPr>
      </p:pic>
      <p:grpSp>
        <p:nvGrpSpPr>
          <p:cNvPr id="39" name="Grupo 38" descr="Círculo pequeno com o número 3 dentro indicando a etapa 3"/>
          <p:cNvGrpSpPr/>
          <p:nvPr/>
        </p:nvGrpSpPr>
        <p:grpSpPr bwMode="blackWhite">
          <a:xfrm>
            <a:off x="7930921" y="4531632"/>
            <a:ext cx="558179" cy="409838"/>
            <a:chOff x="6953426" y="711274"/>
            <a:chExt cx="558179" cy="409838"/>
          </a:xfrm>
        </p:grpSpPr>
        <p:sp>
          <p:nvSpPr>
            <p:cNvPr id="40" name="Oval 39"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41" name="Caixa de texto 40" descr="Número 3"/>
            <p:cNvSpPr txBox="1"/>
            <p:nvPr/>
          </p:nvSpPr>
          <p:spPr bwMode="blackWhite">
            <a:xfrm>
              <a:off x="6953426" y="727564"/>
              <a:ext cx="558179" cy="369332"/>
            </a:xfrm>
            <a:prstGeom prst="rect">
              <a:avLst/>
            </a:prstGeom>
            <a:noFill/>
          </p:spPr>
          <p:txBody>
            <a:bodyPr wrap="square" rtlCol="0">
              <a:spAutoFit/>
            </a:bodyPr>
            <a:lstStyle/>
            <a:p>
              <a:pPr algn="ctr" rtl="0"/>
              <a:r>
                <a:rPr lang="pt-BR">
                  <a:solidFill>
                    <a:schemeClr val="bg1"/>
                  </a:solidFill>
                  <a:latin typeface="Segoe UI Semibold" panose="020B0702040204020203" pitchFamily="34" charset="0"/>
                  <a:cs typeface="Segoe UI Semibold" panose="020B0702040204020203" pitchFamily="34" charset="0"/>
                </a:rPr>
                <a:t>3</a:t>
              </a:r>
            </a:p>
          </p:txBody>
        </p:sp>
      </p:grpSp>
      <p:sp>
        <p:nvSpPr>
          <p:cNvPr id="44" name="Espaço Reservado para Conteúdo 17"/>
          <p:cNvSpPr txBox="1">
            <a:spLocks/>
          </p:cNvSpPr>
          <p:nvPr/>
        </p:nvSpPr>
        <p:spPr>
          <a:xfrm>
            <a:off x="8429668" y="4571824"/>
            <a:ext cx="2658635" cy="69776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pt-BR">
                <a:solidFill>
                  <a:prstClr val="black">
                    <a:lumMod val="75000"/>
                    <a:lumOff val="25000"/>
                  </a:prstClr>
                </a:solidFill>
                <a:latin typeface="Segoe UI" panose="020B0502040204020203" pitchFamily="34" charset="0"/>
                <a:cs typeface="Segoe UI" panose="020B0502040204020203" pitchFamily="34" charset="0"/>
              </a:rPr>
              <a:t>... e a parte do slide que está editando.</a:t>
            </a:r>
          </a:p>
        </p:txBody>
      </p:sp>
    </p:spTree>
    <p:extLst>
      <p:ext uri="{BB962C8B-B14F-4D97-AF65-F5344CB8AC3E}">
        <p14:creationId xmlns:p14="http://schemas.microsoft.com/office/powerpoint/2010/main" val="13286760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rtlCol="0"/>
          <a:lstStyle/>
          <a:p>
            <a:pPr rtl="0"/>
            <a:r>
              <a:rPr lang="pt-BR">
                <a:latin typeface="Segoe UI Light" panose="020B0502040204020203" pitchFamily="34" charset="0"/>
                <a:cs typeface="Segoe UI Light" panose="020B0502040204020203" pitchFamily="34" charset="0"/>
              </a:rPr>
              <a:t>Você é um especialista em Diga-me</a:t>
            </a:r>
          </a:p>
        </p:txBody>
      </p:sp>
      <p:sp>
        <p:nvSpPr>
          <p:cNvPr id="38" name="Espaço Reservado para Conteúdo 17"/>
          <p:cNvSpPr txBox="1">
            <a:spLocks/>
          </p:cNvSpPr>
          <p:nvPr/>
        </p:nvSpPr>
        <p:spPr>
          <a:xfrm>
            <a:off x="541609" y="1296100"/>
            <a:ext cx="5110161" cy="1236475"/>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pt-BR">
                <a:solidFill>
                  <a:prstClr val="black">
                    <a:lumMod val="75000"/>
                    <a:lumOff val="25000"/>
                  </a:prstClr>
                </a:solidFill>
                <a:latin typeface="Segoe UI" panose="020B0502040204020203" pitchFamily="34" charset="0"/>
                <a:cs typeface="Segoe UI" panose="020B0502040204020203" pitchFamily="34" charset="0"/>
              </a:rPr>
              <a:t>A caixa Diga-me localizará o comando correto quando for necessário, </a:t>
            </a:r>
            <a:br>
              <a:rPr lang="pt-BR">
                <a:solidFill>
                  <a:prstClr val="black">
                    <a:lumMod val="75000"/>
                    <a:lumOff val="25000"/>
                  </a:prstClr>
                </a:solidFill>
                <a:latin typeface="Segoe UI" panose="020B0502040204020203" pitchFamily="34" charset="0"/>
                <a:cs typeface="Segoe UI" panose="020B0502040204020203" pitchFamily="34" charset="0"/>
              </a:rPr>
            </a:br>
            <a:r>
              <a:rPr lang="pt-BR">
                <a:solidFill>
                  <a:prstClr val="black">
                    <a:lumMod val="75000"/>
                    <a:lumOff val="25000"/>
                  </a:prstClr>
                </a:solidFill>
                <a:latin typeface="Segoe UI" panose="020B0502040204020203" pitchFamily="34" charset="0"/>
                <a:cs typeface="Segoe UI" panose="020B0502040204020203" pitchFamily="34" charset="0"/>
              </a:rPr>
              <a:t>para que você possa economizar tempo e se concentrar no seu trabalho.</a:t>
            </a:r>
            <a:br>
              <a:rPr lang="pt-BR">
                <a:latin typeface="Segoe UI" panose="020B0502040204020203" pitchFamily="34" charset="0"/>
                <a:cs typeface="Segoe UI" panose="020B0502040204020203" pitchFamily="34" charset="0"/>
              </a:rPr>
            </a:br>
            <a:br>
              <a:rPr lang="pt-BR">
                <a:latin typeface="Segoe UI" panose="020B0502040204020203" pitchFamily="34" charset="0"/>
                <a:cs typeface="Segoe UI" panose="020B0502040204020203" pitchFamily="34" charset="0"/>
              </a:rPr>
            </a:br>
            <a:r>
              <a:rPr lang="pt-BR">
                <a:latin typeface="Segoe UI" panose="020B0502040204020203" pitchFamily="34" charset="0"/>
                <a:cs typeface="Segoe UI" panose="020B0502040204020203" pitchFamily="34" charset="0"/>
              </a:rPr>
              <a:t>Experimente:</a:t>
            </a:r>
          </a:p>
        </p:txBody>
      </p:sp>
      <p:grpSp>
        <p:nvGrpSpPr>
          <p:cNvPr id="4" name="Grupo 3" descr="Círculo pequeno com o número 1 dentro indicando a etapa 1"/>
          <p:cNvGrpSpPr/>
          <p:nvPr/>
        </p:nvGrpSpPr>
        <p:grpSpPr bwMode="blackWhite">
          <a:xfrm>
            <a:off x="558723" y="2638502"/>
            <a:ext cx="558179" cy="409838"/>
            <a:chOff x="6953426" y="711274"/>
            <a:chExt cx="558179" cy="409838"/>
          </a:xfrm>
        </p:grpSpPr>
        <p:sp>
          <p:nvSpPr>
            <p:cNvPr id="2" name="Oval 1"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3" name="Caixa de texto 2" descr="Número 1"/>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pt-BR">
                  <a:solidFill>
                    <a:schemeClr val="bg1"/>
                  </a:solidFill>
                  <a:latin typeface="Segoe UI Semibold" panose="020B0702040204020203" pitchFamily="34" charset="0"/>
                  <a:cs typeface="Segoe UI Semibold" panose="020B0702040204020203" pitchFamily="34" charset="0"/>
                </a:rPr>
                <a:t>1</a:t>
              </a:r>
            </a:p>
          </p:txBody>
        </p:sp>
      </p:grpSp>
      <p:sp>
        <p:nvSpPr>
          <p:cNvPr id="29" name="Espaço Reservado para Conteúdo 17"/>
          <p:cNvSpPr txBox="1">
            <a:spLocks/>
          </p:cNvSpPr>
          <p:nvPr/>
        </p:nvSpPr>
        <p:spPr>
          <a:xfrm>
            <a:off x="1066039" y="2678694"/>
            <a:ext cx="3121671" cy="46764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defTabSz="512763" rtl="0">
              <a:lnSpc>
                <a:spcPct val="100000"/>
              </a:lnSpc>
              <a:spcBef>
                <a:spcPts val="0"/>
              </a:spcBef>
              <a:spcAft>
                <a:spcPts val="2000"/>
              </a:spcAft>
              <a:buNone/>
            </a:pPr>
            <a:r>
              <a:rPr lang="pt-BR">
                <a:solidFill>
                  <a:prstClr val="black">
                    <a:lumMod val="75000"/>
                    <a:lumOff val="25000"/>
                  </a:prstClr>
                </a:solidFill>
                <a:latin typeface="Segoe UI" panose="020B0502040204020203" pitchFamily="34" charset="0"/>
                <a:cs typeface="Segoe UI" panose="020B0502040204020203" pitchFamily="34" charset="0"/>
              </a:rPr>
              <a:t>Selecione </a:t>
            </a:r>
            <a:r>
              <a:rPr lang="pt-BR">
                <a:solidFill>
                  <a:srgbClr val="404040"/>
                </a:solidFill>
                <a:latin typeface="Segoe UI" panose="020B0502040204020203" pitchFamily="34" charset="0"/>
                <a:cs typeface="Segoe UI" panose="020B0502040204020203" pitchFamily="34" charset="0"/>
              </a:rPr>
              <a:t>a imagem do Robô </a:t>
            </a:r>
            <a:r>
              <a:rPr lang="pt-BR">
                <a:solidFill>
                  <a:prstClr val="black">
                    <a:lumMod val="75000"/>
                    <a:lumOff val="25000"/>
                  </a:prstClr>
                </a:solidFill>
                <a:latin typeface="Segoe UI" panose="020B0502040204020203" pitchFamily="34" charset="0"/>
                <a:cs typeface="Segoe UI" panose="020B0502040204020203" pitchFamily="34" charset="0"/>
              </a:rPr>
              <a:t>à direita.</a:t>
            </a:r>
          </a:p>
        </p:txBody>
      </p:sp>
      <p:grpSp>
        <p:nvGrpSpPr>
          <p:cNvPr id="19" name="Grupo 18" descr="Círculo pequeno com o número 2 dentro indicando a etapa 2"/>
          <p:cNvGrpSpPr/>
          <p:nvPr/>
        </p:nvGrpSpPr>
        <p:grpSpPr bwMode="blackWhite">
          <a:xfrm>
            <a:off x="558723" y="3312993"/>
            <a:ext cx="558179" cy="409838"/>
            <a:chOff x="6953426" y="711274"/>
            <a:chExt cx="558179" cy="409838"/>
          </a:xfrm>
        </p:grpSpPr>
        <p:sp>
          <p:nvSpPr>
            <p:cNvPr id="20" name="Oval 19"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21" name="Caixa de texto 20" descr="Número 2"/>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pt-BR">
                  <a:solidFill>
                    <a:schemeClr val="bg1"/>
                  </a:solidFill>
                  <a:latin typeface="Segoe UI Semibold" panose="020B0702040204020203" pitchFamily="34" charset="0"/>
                  <a:cs typeface="Segoe UI Semibold" panose="020B0702040204020203" pitchFamily="34" charset="0"/>
                </a:rPr>
                <a:t>2</a:t>
              </a:r>
            </a:p>
          </p:txBody>
        </p:sp>
      </p:grpSp>
      <p:sp>
        <p:nvSpPr>
          <p:cNvPr id="22" name="Espaço Reservado para Conteúdo 17"/>
          <p:cNvSpPr txBox="1">
            <a:spLocks/>
          </p:cNvSpPr>
          <p:nvPr/>
        </p:nvSpPr>
        <p:spPr>
          <a:xfrm>
            <a:off x="1066039" y="3353185"/>
            <a:ext cx="3504072" cy="91399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buNone/>
            </a:pPr>
            <a:r>
              <a:rPr lang="pt-BR">
                <a:solidFill>
                  <a:prstClr val="black">
                    <a:lumMod val="75000"/>
                    <a:lumOff val="25000"/>
                  </a:prstClr>
                </a:solidFill>
                <a:latin typeface="Segoe UI" panose="020B0502040204020203" pitchFamily="34" charset="0"/>
                <a:cs typeface="Segoe UI" panose="020B0502040204020203" pitchFamily="34" charset="0"/>
              </a:rPr>
              <a:t>Digite</a:t>
            </a:r>
            <a:r>
              <a:rPr lang="pt-BR">
                <a:solidFill>
                  <a:prstClr val="black">
                    <a:lumMod val="75000"/>
                    <a:lumOff val="25000"/>
                  </a:prstClr>
                </a:solidFill>
              </a:rPr>
              <a:t> </a:t>
            </a:r>
            <a:r>
              <a:rPr lang="pt-BR" i="1">
                <a:solidFill>
                  <a:srgbClr val="D24726"/>
                </a:solidFill>
                <a:latin typeface="Segoe UI" panose="020B0502040204020203" pitchFamily="34" charset="0"/>
                <a:cs typeface="Segoe UI" panose="020B0502040204020203" pitchFamily="34" charset="0"/>
              </a:rPr>
              <a:t>animação</a:t>
            </a:r>
            <a:r>
              <a:rPr lang="pt-BR">
                <a:solidFill>
                  <a:prstClr val="black">
                    <a:lumMod val="75000"/>
                    <a:lumOff val="25000"/>
                  </a:prstClr>
                </a:solidFill>
              </a:rPr>
              <a:t> </a:t>
            </a:r>
            <a:r>
              <a:rPr lang="pt-BR">
                <a:solidFill>
                  <a:prstClr val="black">
                    <a:lumMod val="75000"/>
                    <a:lumOff val="25000"/>
                  </a:prstClr>
                </a:solidFill>
                <a:latin typeface="Segoe UI" panose="020B0502040204020203" pitchFamily="34" charset="0"/>
                <a:cs typeface="Segoe UI" panose="020B0502040204020203" pitchFamily="34" charset="0"/>
              </a:rPr>
              <a:t>na caixa </a:t>
            </a:r>
            <a:r>
              <a:rPr lang="pt-BR">
                <a:solidFill>
                  <a:srgbClr val="D24726"/>
                </a:solidFill>
                <a:latin typeface="Segoe UI Semibold" panose="020B0702040204020203" pitchFamily="34" charset="0"/>
                <a:cs typeface="Segoe UI Semibold" panose="020B0702040204020203" pitchFamily="34" charset="0"/>
              </a:rPr>
              <a:t>Diga-me </a:t>
            </a:r>
            <a:r>
              <a:rPr lang="pt-BR">
                <a:solidFill>
                  <a:prstClr val="black">
                    <a:lumMod val="75000"/>
                    <a:lumOff val="25000"/>
                  </a:prstClr>
                </a:solidFill>
                <a:latin typeface="Segoe UI" panose="020B0502040204020203" pitchFamily="34" charset="0"/>
                <a:cs typeface="Segoe UI" panose="020B0502040204020203" pitchFamily="34" charset="0"/>
              </a:rPr>
              <a:t>e escolha </a:t>
            </a:r>
            <a:r>
              <a:rPr lang="pt-BR">
                <a:solidFill>
                  <a:srgbClr val="D24726"/>
                </a:solidFill>
                <a:latin typeface="Segoe UI Semibold" panose="020B0702040204020203" pitchFamily="34" charset="0"/>
                <a:cs typeface="Segoe UI Semibold" panose="020B0702040204020203" pitchFamily="34" charset="0"/>
              </a:rPr>
              <a:t>Adicionar Animação</a:t>
            </a:r>
            <a:r>
              <a:rPr lang="pt-BR">
                <a:solidFill>
                  <a:prstClr val="black">
                    <a:lumMod val="75000"/>
                    <a:lumOff val="25000"/>
                  </a:prstClr>
                </a:solidFill>
                <a:latin typeface="Segoe UI" panose="020B0502040204020203" pitchFamily="34" charset="0"/>
                <a:cs typeface="Segoe UI" panose="020B0502040204020203" pitchFamily="34" charset="0"/>
              </a:rPr>
              <a:t>.</a:t>
            </a:r>
          </a:p>
        </p:txBody>
      </p:sp>
      <p:grpSp>
        <p:nvGrpSpPr>
          <p:cNvPr id="31" name="Grupo 30" descr="Círculo pequeno com o número 3 dentro indicando a etapa 3"/>
          <p:cNvGrpSpPr/>
          <p:nvPr/>
        </p:nvGrpSpPr>
        <p:grpSpPr bwMode="blackWhite">
          <a:xfrm>
            <a:off x="557319" y="4263506"/>
            <a:ext cx="558179" cy="409838"/>
            <a:chOff x="6953426" y="711274"/>
            <a:chExt cx="558179" cy="409838"/>
          </a:xfrm>
        </p:grpSpPr>
        <p:sp>
          <p:nvSpPr>
            <p:cNvPr id="32" name="Oval 31"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33" name="Caixa de texto 32" descr="Número 3"/>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pt-BR">
                  <a:solidFill>
                    <a:schemeClr val="bg1"/>
                  </a:solidFill>
                  <a:latin typeface="Segoe UI Semibold" panose="020B0702040204020203" pitchFamily="34" charset="0"/>
                  <a:cs typeface="Segoe UI Semibold" panose="020B0702040204020203" pitchFamily="34" charset="0"/>
                </a:rPr>
                <a:t>3</a:t>
              </a:r>
            </a:p>
          </p:txBody>
        </p:sp>
      </p:grpSp>
      <p:sp>
        <p:nvSpPr>
          <p:cNvPr id="34" name="Espaço Reservado para Conteúdo 17"/>
          <p:cNvSpPr txBox="1">
            <a:spLocks/>
          </p:cNvSpPr>
          <p:nvPr/>
        </p:nvSpPr>
        <p:spPr>
          <a:xfrm>
            <a:off x="1064636" y="4303697"/>
            <a:ext cx="1998604" cy="144608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defTabSz="512763" rtl="0">
              <a:spcAft>
                <a:spcPts val="2000"/>
              </a:spcAft>
              <a:buNone/>
            </a:pPr>
            <a:r>
              <a:rPr lang="pt-BR" dirty="0">
                <a:solidFill>
                  <a:prstClr val="black">
                    <a:lumMod val="75000"/>
                    <a:lumOff val="25000"/>
                  </a:prstClr>
                </a:solidFill>
                <a:latin typeface="Segoe UI" panose="020B0502040204020203" pitchFamily="34" charset="0"/>
                <a:cs typeface="Segoe UI" panose="020B0502040204020203" pitchFamily="34" charset="0"/>
              </a:rPr>
              <a:t>Escolha um efeito de animação, como o </a:t>
            </a:r>
            <a:r>
              <a:rPr lang="pt-BR" dirty="0">
                <a:solidFill>
                  <a:srgbClr val="D24726"/>
                </a:solidFill>
                <a:latin typeface="Segoe UI Semibold" panose="020B0702040204020203" pitchFamily="34" charset="0"/>
                <a:cs typeface="Segoe UI Semibold" panose="020B0702040204020203" pitchFamily="34" charset="0"/>
              </a:rPr>
              <a:t>Zoom</a:t>
            </a:r>
            <a:r>
              <a:rPr lang="pt-BR" dirty="0">
                <a:solidFill>
                  <a:prstClr val="black">
                    <a:lumMod val="75000"/>
                    <a:lumOff val="25000"/>
                  </a:prstClr>
                </a:solidFill>
                <a:latin typeface="Segoe UI" panose="020B0502040204020203" pitchFamily="34" charset="0"/>
                <a:cs typeface="Segoe UI" panose="020B0502040204020203" pitchFamily="34" charset="0"/>
              </a:rPr>
              <a:t>, e veja o que acontece.</a:t>
            </a:r>
          </a:p>
        </p:txBody>
      </p:sp>
      <p:sp>
        <p:nvSpPr>
          <p:cNvPr id="25" name="Caixa de texto 16" descr="Selecione aqui"/>
          <p:cNvSpPr txBox="1"/>
          <p:nvPr/>
        </p:nvSpPr>
        <p:spPr>
          <a:xfrm rot="21077122">
            <a:off x="6043297" y="1772253"/>
            <a:ext cx="1334770" cy="435610"/>
          </a:xfrm>
          <a:prstGeom prst="rect">
            <a:avLst/>
          </a:prstGeom>
          <a:noFill/>
          <a:ln>
            <a:noFill/>
          </a:ln>
          <a:effectLst/>
          <a:extLst>
            <a:ext uri="{C572A759-6A51-4108-AA02-DFA0A04FC94B}">
              <ma14:wrappingTextBoxFlag xmlns="" xmlns:ma14="http://schemas.microsoft.com/office/mac/drawingml/2011/main"/>
            </a:ext>
          </a:extLst>
        </p:spPr>
        <p:txBody>
          <a:bodyPr rot="0" spcFirstLastPara="0" vert="horz" wrap="none" lIns="91440" tIns="45720" rIns="91440" bIns="45720" numCol="1" spcCol="0" rtlCol="0" fromWordArt="0" anchor="t" anchorCtr="0" forceAA="0" compatLnSpc="1">
            <a:prstTxWarp prst="textNoShape">
              <a:avLst/>
            </a:prstTxWarp>
            <a:noAutofit/>
          </a:bodyPr>
          <a:lstStyle/>
          <a:p>
            <a:pPr marL="0" marR="0" algn="ctr" rtl="0">
              <a:spcBef>
                <a:spcPts val="0"/>
              </a:spcBef>
              <a:spcAft>
                <a:spcPts val="200"/>
              </a:spcAft>
              <a:tabLst>
                <a:tab pos="4931410" algn="l"/>
              </a:tabLst>
            </a:pPr>
            <a:r>
              <a:rPr lang="pt-BR" sz="1200" b="1" kern="1000" spc="100">
                <a:ln>
                  <a:noFill/>
                </a:ln>
                <a:solidFill>
                  <a:srgbClr val="D24726"/>
                </a:solidFill>
                <a:effectLst/>
                <a:latin typeface="Segoe UI Semibold" panose="020B0702040204020203" pitchFamily="34" charset="0"/>
                <a:ea typeface="SimHei" panose="02010609060101010101" pitchFamily="49" charset="-122"/>
                <a:cs typeface="Times New Roman" panose="02020603050405020304" pitchFamily="18" charset="0"/>
              </a:rPr>
              <a:t>SELECIONE AQUI</a:t>
            </a:r>
            <a:endParaRPr lang="pt-BR" sz="1200" b="1" kern="1400">
              <a:solidFill>
                <a:srgbClr val="D24726"/>
              </a:solidFill>
              <a:effectLst/>
              <a:latin typeface="Segoe UI Light" panose="020B0502040204020203" pitchFamily="34" charset="0"/>
              <a:ea typeface="SimHei" panose="02010609060101010101" pitchFamily="49" charset="-122"/>
              <a:cs typeface="Times New Roman" panose="02020603050405020304" pitchFamily="18" charset="0"/>
            </a:endParaRPr>
          </a:p>
        </p:txBody>
      </p:sp>
      <p:pic>
        <p:nvPicPr>
          <p:cNvPr id="5" name="Imagem 4" descr="Caixa Diga-me"/>
          <p:cNvPicPr>
            <a:picLocks noChangeAspect="1"/>
          </p:cNvPicPr>
          <p:nvPr/>
        </p:nvPicPr>
        <p:blipFill>
          <a:blip r:embed="rId3"/>
          <a:srcRect/>
          <a:stretch/>
        </p:blipFill>
        <p:spPr>
          <a:xfrm>
            <a:off x="4407766" y="3410945"/>
            <a:ext cx="2106152" cy="220832"/>
          </a:xfrm>
          <a:prstGeom prst="rect">
            <a:avLst/>
          </a:prstGeom>
        </p:spPr>
      </p:pic>
      <p:pic>
        <p:nvPicPr>
          <p:cNvPr id="7" name="Imagem 6" descr="Guia Animação mostrando a opção de zoom"/>
          <p:cNvPicPr>
            <a:picLocks noChangeAspect="1"/>
          </p:cNvPicPr>
          <p:nvPr/>
        </p:nvPicPr>
        <p:blipFill>
          <a:blip r:embed="rId4"/>
          <a:srcRect/>
          <a:stretch/>
        </p:blipFill>
        <p:spPr>
          <a:xfrm>
            <a:off x="3063240" y="4069080"/>
            <a:ext cx="3803903" cy="2438400"/>
          </a:xfrm>
          <a:prstGeom prst="rect">
            <a:avLst/>
          </a:prstGeom>
        </p:spPr>
      </p:pic>
      <p:pic>
        <p:nvPicPr>
          <p:cNvPr id="24" name="Imagem 23">
            <a:extLst>
              <a:ext uri="{C183D7F6-B498-43B3-948B-1728B52AA6E4}">
                <adec:decorative xmlns:adec="http://schemas.microsoft.com/office/drawing/2017/decorative" val="1"/>
              </a:ext>
            </a:extLst>
          </p:cNvPr>
          <p:cNvPicPr/>
          <p:nvPr/>
        </p:nvPicPr>
        <p:blipFill>
          <a:blip r:embed="rId5" cstate="print">
            <a:extLst>
              <a:ext uri="{28A0092B-C50C-407E-A947-70E740481C1C}">
                <a14:useLocalDpi xmlns:a14="http://schemas.microsoft.com/office/drawing/2010/main" val="0"/>
              </a:ext>
            </a:extLst>
          </a:blip>
          <a:stretch>
            <a:fillRect/>
          </a:stretch>
        </p:blipFill>
        <p:spPr>
          <a:xfrm rot="3861835" flipH="1">
            <a:off x="6740574" y="1787378"/>
            <a:ext cx="851862" cy="939987"/>
          </a:xfrm>
          <a:prstGeom prst="rect">
            <a:avLst/>
          </a:prstGeom>
        </p:spPr>
      </p:pic>
      <p:pic>
        <p:nvPicPr>
          <p:cNvPr id="23" name="Imagem 22" descr="Robô"/>
          <p:cNvPicPr>
            <a:picLocks noChangeAspect="1"/>
          </p:cNvPicPr>
          <p:nvPr/>
        </p:nvPicPr>
        <p:blipFill>
          <a:blip r:embed="rId6"/>
          <a:stretch>
            <a:fillRect/>
          </a:stretch>
        </p:blipFill>
        <p:spPr>
          <a:xfrm>
            <a:off x="7912741" y="1646170"/>
            <a:ext cx="2775459" cy="4531804"/>
          </a:xfrm>
          <a:prstGeom prst="rect">
            <a:avLst/>
          </a:prstGeom>
        </p:spPr>
      </p:pic>
    </p:spTree>
    <p:extLst>
      <p:ext uri="{BB962C8B-B14F-4D97-AF65-F5344CB8AC3E}">
        <p14:creationId xmlns:p14="http://schemas.microsoft.com/office/powerpoint/2010/main" val="7276681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rtlCol="0"/>
          <a:lstStyle/>
          <a:p>
            <a:pPr rtl="0"/>
            <a:r>
              <a:rPr lang="pt-BR">
                <a:latin typeface="Segoe UI Light" panose="020B0502040204020203" pitchFamily="34" charset="0"/>
                <a:cs typeface="Segoe UI Light" panose="020B0502040204020203" pitchFamily="34" charset="0"/>
              </a:rPr>
              <a:t>Explore sem sair dos slides</a:t>
            </a:r>
          </a:p>
        </p:txBody>
      </p:sp>
      <p:sp>
        <p:nvSpPr>
          <p:cNvPr id="16" name="Espaço Reservado para Conteúdo 17"/>
          <p:cNvSpPr txBox="1">
            <a:spLocks/>
          </p:cNvSpPr>
          <p:nvPr/>
        </p:nvSpPr>
        <p:spPr>
          <a:xfrm>
            <a:off x="541609" y="1296100"/>
            <a:ext cx="6093106" cy="1236475"/>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pt-BR">
                <a:latin typeface="Segoe UI" panose="020B0502040204020203" pitchFamily="34" charset="0"/>
                <a:cs typeface="Segoe UI" panose="020B0502040204020203" pitchFamily="34" charset="0"/>
              </a:rPr>
              <a:t>A Pesquisa Inteligente traz a pesquisa para dentro do PowerPoint.</a:t>
            </a:r>
            <a:br>
              <a:rPr lang="pt-BR">
                <a:latin typeface="Segoe UI" panose="020B0502040204020203" pitchFamily="34" charset="0"/>
                <a:cs typeface="Segoe UI" panose="020B0502040204020203" pitchFamily="34" charset="0"/>
              </a:rPr>
            </a:br>
            <a:br>
              <a:rPr lang="pt-BR">
                <a:latin typeface="Segoe UI" panose="020B0502040204020203" pitchFamily="34" charset="0"/>
                <a:cs typeface="Segoe UI" panose="020B0502040204020203" pitchFamily="34" charset="0"/>
              </a:rPr>
            </a:br>
            <a:r>
              <a:rPr lang="pt-BR">
                <a:latin typeface="Segoe UI" panose="020B0502040204020203" pitchFamily="34" charset="0"/>
                <a:cs typeface="Segoe UI" panose="020B0502040204020203" pitchFamily="34" charset="0"/>
              </a:rPr>
              <a:t>Experimente:</a:t>
            </a:r>
          </a:p>
        </p:txBody>
      </p:sp>
      <p:pic>
        <p:nvPicPr>
          <p:cNvPr id="18" name="Imagem 17" descr="Três imagens mostrando o recurso Pesquisa Inteligente"/>
          <p:cNvPicPr>
            <a:picLocks noChangeAspect="1"/>
          </p:cNvPicPr>
          <p:nvPr/>
        </p:nvPicPr>
        <p:blipFill>
          <a:blip r:embed="rId3"/>
          <a:srcRect/>
          <a:stretch/>
        </p:blipFill>
        <p:spPr>
          <a:xfrm>
            <a:off x="494408" y="2145058"/>
            <a:ext cx="11129521" cy="3197087"/>
          </a:xfrm>
          <a:prstGeom prst="rect">
            <a:avLst/>
          </a:prstGeom>
        </p:spPr>
      </p:pic>
      <p:grpSp>
        <p:nvGrpSpPr>
          <p:cNvPr id="33" name="Grupo 32" descr="Círculo pequeno com o número 1 dentro indicando a etapa 1"/>
          <p:cNvGrpSpPr/>
          <p:nvPr/>
        </p:nvGrpSpPr>
        <p:grpSpPr bwMode="blackWhite">
          <a:xfrm>
            <a:off x="558723" y="5233381"/>
            <a:ext cx="558179" cy="409838"/>
            <a:chOff x="6953426" y="711274"/>
            <a:chExt cx="558179" cy="409838"/>
          </a:xfrm>
        </p:grpSpPr>
        <p:sp>
          <p:nvSpPr>
            <p:cNvPr id="34" name="Oval 33"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35" name="Caixa de texto 34" descr="Número 1"/>
            <p:cNvSpPr txBox="1"/>
            <p:nvPr/>
          </p:nvSpPr>
          <p:spPr bwMode="blackWhite">
            <a:xfrm>
              <a:off x="6953426" y="727564"/>
              <a:ext cx="558179" cy="369332"/>
            </a:xfrm>
            <a:prstGeom prst="rect">
              <a:avLst/>
            </a:prstGeom>
            <a:noFill/>
          </p:spPr>
          <p:txBody>
            <a:bodyPr wrap="square" rtlCol="0">
              <a:spAutoFit/>
            </a:bodyPr>
            <a:lstStyle/>
            <a:p>
              <a:pPr algn="ctr" rtl="0"/>
              <a:r>
                <a:rPr lang="pt-BR">
                  <a:solidFill>
                    <a:schemeClr val="bg1"/>
                  </a:solidFill>
                  <a:latin typeface="Segoe UI Semibold" panose="020B0702040204020203" pitchFamily="34" charset="0"/>
                  <a:cs typeface="Segoe UI Semibold" panose="020B0702040204020203" pitchFamily="34" charset="0"/>
                </a:rPr>
                <a:t>1</a:t>
              </a:r>
            </a:p>
          </p:txBody>
        </p:sp>
      </p:grpSp>
      <p:sp>
        <p:nvSpPr>
          <p:cNvPr id="42" name="Espaço Reservado para Conteúdo 17"/>
          <p:cNvSpPr txBox="1">
            <a:spLocks/>
          </p:cNvSpPr>
          <p:nvPr/>
        </p:nvSpPr>
        <p:spPr>
          <a:xfrm>
            <a:off x="1066038" y="5273573"/>
            <a:ext cx="2919669" cy="129839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lnSpc>
                <a:spcPts val="2000"/>
              </a:lnSpc>
              <a:spcAft>
                <a:spcPts val="2000"/>
              </a:spcAft>
              <a:buNone/>
            </a:pPr>
            <a:r>
              <a:rPr lang="pt-BR">
                <a:solidFill>
                  <a:prstClr val="black">
                    <a:lumMod val="75000"/>
                    <a:lumOff val="25000"/>
                  </a:prstClr>
                </a:solidFill>
                <a:latin typeface="Segoe UI" panose="020B0502040204020203" pitchFamily="34" charset="0"/>
                <a:cs typeface="Segoe UI" panose="020B0502040204020203" pitchFamily="34" charset="0"/>
              </a:rPr>
              <a:t>Clique com o botão direito do mouse na palavra </a:t>
            </a:r>
            <a:r>
              <a:rPr lang="pt-BR" i="1">
                <a:solidFill>
                  <a:srgbClr val="D24726"/>
                </a:solidFill>
                <a:latin typeface="Segoe UI" panose="020B0502040204020203" pitchFamily="34" charset="0"/>
                <a:cs typeface="Segoe UI" panose="020B0502040204020203" pitchFamily="34" charset="0"/>
              </a:rPr>
              <a:t>escritório</a:t>
            </a:r>
            <a:r>
              <a:rPr lang="pt-BR">
                <a:solidFill>
                  <a:prstClr val="black">
                    <a:lumMod val="75000"/>
                    <a:lumOff val="25000"/>
                  </a:prstClr>
                </a:solidFill>
                <a:latin typeface="Segoe UI" panose="020B0502040204020203" pitchFamily="34" charset="0"/>
                <a:cs typeface="Segoe UI" panose="020B0502040204020203" pitchFamily="34" charset="0"/>
              </a:rPr>
              <a:t> na seguinte frase: </a:t>
            </a:r>
            <a:r>
              <a:rPr lang="pt-BR" sz="1800">
                <a:solidFill>
                  <a:prstClr val="black">
                    <a:lumMod val="75000"/>
                    <a:lumOff val="25000"/>
                  </a:prstClr>
                </a:solidFill>
                <a:latin typeface="Segoe UI" panose="020B0502040204020203" pitchFamily="34" charset="0"/>
                <a:cs typeface="Segoe UI" panose="020B0502040204020203" pitchFamily="34" charset="0"/>
              </a:rPr>
              <a:t>mobília de escritório</a:t>
            </a:r>
          </a:p>
        </p:txBody>
      </p:sp>
      <p:grpSp>
        <p:nvGrpSpPr>
          <p:cNvPr id="36" name="Grupo 35" descr="Círculo pequeno com o número 2 dentro indicando a etapa 2"/>
          <p:cNvGrpSpPr/>
          <p:nvPr/>
        </p:nvGrpSpPr>
        <p:grpSpPr bwMode="blackWhite">
          <a:xfrm>
            <a:off x="4249102" y="5233381"/>
            <a:ext cx="558179" cy="409838"/>
            <a:chOff x="6953426" y="711274"/>
            <a:chExt cx="558179" cy="409838"/>
          </a:xfrm>
        </p:grpSpPr>
        <p:sp>
          <p:nvSpPr>
            <p:cNvPr id="37" name="Oval 36"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38" name="Caixa de texto 37" descr="Número 2"/>
            <p:cNvSpPr txBox="1"/>
            <p:nvPr/>
          </p:nvSpPr>
          <p:spPr bwMode="blackWhite">
            <a:xfrm>
              <a:off x="6953426" y="727564"/>
              <a:ext cx="558179" cy="369332"/>
            </a:xfrm>
            <a:prstGeom prst="rect">
              <a:avLst/>
            </a:prstGeom>
            <a:noFill/>
          </p:spPr>
          <p:txBody>
            <a:bodyPr wrap="square" rtlCol="0">
              <a:spAutoFit/>
            </a:bodyPr>
            <a:lstStyle/>
            <a:p>
              <a:pPr algn="ctr" rtl="0"/>
              <a:r>
                <a:rPr lang="pt-BR">
                  <a:solidFill>
                    <a:schemeClr val="bg1"/>
                  </a:solidFill>
                  <a:latin typeface="Segoe UI Semibold" panose="020B0702040204020203" pitchFamily="34" charset="0"/>
                  <a:cs typeface="Segoe UI Semibold" panose="020B0702040204020203" pitchFamily="34" charset="0"/>
                </a:rPr>
                <a:t>2</a:t>
              </a:r>
            </a:p>
          </p:txBody>
        </p:sp>
      </p:grpSp>
      <p:sp>
        <p:nvSpPr>
          <p:cNvPr id="43" name="Espaço Reservado para Conteúdo 17"/>
          <p:cNvSpPr txBox="1">
            <a:spLocks/>
          </p:cNvSpPr>
          <p:nvPr/>
        </p:nvSpPr>
        <p:spPr>
          <a:xfrm>
            <a:off x="4747855" y="5273573"/>
            <a:ext cx="3106367" cy="132405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lnSpc>
                <a:spcPts val="2000"/>
              </a:lnSpc>
              <a:spcAft>
                <a:spcPts val="2000"/>
              </a:spcAft>
              <a:buNone/>
            </a:pPr>
            <a:r>
              <a:rPr lang="pt-BR">
                <a:solidFill>
                  <a:prstClr val="black">
                    <a:lumMod val="75000"/>
                    <a:lumOff val="25000"/>
                  </a:prstClr>
                </a:solidFill>
                <a:latin typeface="Segoe UI" panose="020B0502040204020203" pitchFamily="34" charset="0"/>
                <a:cs typeface="Segoe UI" panose="020B0502040204020203" pitchFamily="34" charset="0"/>
              </a:rPr>
              <a:t>Escolha </a:t>
            </a:r>
            <a:r>
              <a:rPr lang="pt-BR">
                <a:solidFill>
                  <a:srgbClr val="D24726"/>
                </a:solidFill>
                <a:latin typeface="Segoe UI Semibold" panose="020B0702040204020203" pitchFamily="34" charset="0"/>
                <a:cs typeface="Segoe UI Semibold" panose="020B0702040204020203" pitchFamily="34" charset="0"/>
              </a:rPr>
              <a:t>Pesquisa</a:t>
            </a:r>
            <a:r>
              <a:rPr lang="pt-BR">
                <a:solidFill>
                  <a:prstClr val="black">
                    <a:lumMod val="75000"/>
                    <a:lumOff val="25000"/>
                  </a:prstClr>
                </a:solidFill>
                <a:cs typeface="Segoe UI"/>
              </a:rPr>
              <a:t> </a:t>
            </a:r>
            <a:r>
              <a:rPr lang="pt-BR">
                <a:solidFill>
                  <a:srgbClr val="D24726"/>
                </a:solidFill>
                <a:latin typeface="Segoe UI Semibold" panose="020B0702040204020203" pitchFamily="34" charset="0"/>
                <a:cs typeface="Segoe UI Semibold" panose="020B0702040204020203" pitchFamily="34" charset="0"/>
              </a:rPr>
              <a:t>Inteligente</a:t>
            </a:r>
            <a:r>
              <a:rPr lang="pt-BR">
                <a:latin typeface="Segoe UI" panose="020B0502040204020203" pitchFamily="34" charset="0"/>
                <a:cs typeface="Segoe UI" panose="020B0502040204020203" pitchFamily="34" charset="0"/>
              </a:rPr>
              <a:t> e observe que os resultados são contextuais para essa frase, não </a:t>
            </a:r>
            <a:r>
              <a:rPr lang="pt-BR" sz="1800">
                <a:latin typeface="Segoe UI" panose="020B0502040204020203" pitchFamily="34" charset="0"/>
                <a:cs typeface="Segoe UI" panose="020B0502040204020203" pitchFamily="34" charset="0"/>
              </a:rPr>
              <a:t>Aplicativos do Microsoft Office</a:t>
            </a:r>
            <a:r>
              <a:rPr lang="pt-BR">
                <a:latin typeface="Segoe UI" panose="020B0502040204020203" pitchFamily="34" charset="0"/>
                <a:cs typeface="Segoe UI" panose="020B0502040204020203" pitchFamily="34" charset="0"/>
              </a:rPr>
              <a:t>.</a:t>
            </a:r>
            <a:endParaRPr lang="pt-BR">
              <a:solidFill>
                <a:srgbClr val="D24726"/>
              </a:solidFill>
              <a:latin typeface="Segoe UI" panose="020B0502040204020203" pitchFamily="34" charset="0"/>
              <a:cs typeface="Segoe UI" panose="020B0502040204020203" pitchFamily="34" charset="0"/>
            </a:endParaRPr>
          </a:p>
        </p:txBody>
      </p:sp>
      <p:grpSp>
        <p:nvGrpSpPr>
          <p:cNvPr id="39" name="Grupo 38" descr="Círculo pequeno com o número 3 dentro indicando a etapa 3"/>
          <p:cNvGrpSpPr/>
          <p:nvPr/>
        </p:nvGrpSpPr>
        <p:grpSpPr bwMode="blackWhite">
          <a:xfrm>
            <a:off x="7930921" y="5233381"/>
            <a:ext cx="558179" cy="409838"/>
            <a:chOff x="6953426" y="711274"/>
            <a:chExt cx="558179" cy="409838"/>
          </a:xfrm>
        </p:grpSpPr>
        <p:sp>
          <p:nvSpPr>
            <p:cNvPr id="40" name="Oval 39"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41" name="Caixa de texto 40" descr="Número 3"/>
            <p:cNvSpPr txBox="1"/>
            <p:nvPr/>
          </p:nvSpPr>
          <p:spPr bwMode="blackWhite">
            <a:xfrm>
              <a:off x="6953426" y="727564"/>
              <a:ext cx="558179" cy="369332"/>
            </a:xfrm>
            <a:prstGeom prst="rect">
              <a:avLst/>
            </a:prstGeom>
            <a:noFill/>
          </p:spPr>
          <p:txBody>
            <a:bodyPr wrap="square" rtlCol="0">
              <a:spAutoFit/>
            </a:bodyPr>
            <a:lstStyle/>
            <a:p>
              <a:pPr algn="ctr" rtl="0"/>
              <a:r>
                <a:rPr lang="pt-BR">
                  <a:solidFill>
                    <a:schemeClr val="bg1"/>
                  </a:solidFill>
                  <a:latin typeface="Segoe UI Semibold" panose="020B0702040204020203" pitchFamily="34" charset="0"/>
                  <a:cs typeface="Segoe UI Semibold" panose="020B0702040204020203" pitchFamily="34" charset="0"/>
                </a:rPr>
                <a:t>3</a:t>
              </a:r>
            </a:p>
          </p:txBody>
        </p:sp>
      </p:grpSp>
      <p:sp>
        <p:nvSpPr>
          <p:cNvPr id="44" name="Espaço Reservado para Conteúdo 17"/>
          <p:cNvSpPr txBox="1">
            <a:spLocks/>
          </p:cNvSpPr>
          <p:nvPr/>
        </p:nvSpPr>
        <p:spPr>
          <a:xfrm>
            <a:off x="8429668" y="5273573"/>
            <a:ext cx="3107336" cy="1341886"/>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lnSpc>
                <a:spcPts val="2000"/>
              </a:lnSpc>
              <a:spcAft>
                <a:spcPts val="2000"/>
              </a:spcAft>
              <a:buNone/>
            </a:pPr>
            <a:r>
              <a:rPr lang="pt-BR">
                <a:latin typeface="Segoe UI" panose="020B0502040204020203" pitchFamily="34" charset="0"/>
                <a:cs typeface="Segoe UI" panose="020B0502040204020203" pitchFamily="34" charset="0"/>
              </a:rPr>
              <a:t>Só por diversão, experimente a Pesquisa Inteligente mais uma vez clicando na palavra </a:t>
            </a:r>
            <a:r>
              <a:rPr lang="pt-BR" i="1">
                <a:solidFill>
                  <a:srgbClr val="D24726"/>
                </a:solidFill>
                <a:latin typeface="Segoe UI" panose="020B0502040204020203" pitchFamily="34" charset="0"/>
                <a:cs typeface="Segoe UI" panose="020B0502040204020203" pitchFamily="34" charset="0"/>
              </a:rPr>
              <a:t>Office</a:t>
            </a:r>
            <a:r>
              <a:rPr lang="pt-BR"/>
              <a:t> </a:t>
            </a:r>
            <a:r>
              <a:rPr lang="pt-BR">
                <a:latin typeface="Segoe UI" panose="020B0502040204020203" pitchFamily="34" charset="0"/>
                <a:cs typeface="Segoe UI" panose="020B0502040204020203" pitchFamily="34" charset="0"/>
              </a:rPr>
              <a:t>na Etapa 2.</a:t>
            </a:r>
          </a:p>
          <a:p>
            <a:pPr marL="0" indent="0" rtl="0">
              <a:lnSpc>
                <a:spcPts val="2000"/>
              </a:lnSpc>
              <a:spcAft>
                <a:spcPts val="2000"/>
              </a:spcAft>
              <a:buNone/>
            </a:pPr>
            <a:endParaRPr lang="pt-BR">
              <a:solidFill>
                <a:prstClr val="black">
                  <a:lumMod val="75000"/>
                  <a:lumOff val="25000"/>
                </a:prstClr>
              </a:solidFill>
            </a:endParaRPr>
          </a:p>
        </p:txBody>
      </p:sp>
    </p:spTree>
    <p:extLst>
      <p:ext uri="{BB962C8B-B14F-4D97-AF65-F5344CB8AC3E}">
        <p14:creationId xmlns:p14="http://schemas.microsoft.com/office/powerpoint/2010/main" val="17693260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p:cNvSpPr>
            <a:spLocks noGrp="1"/>
          </p:cNvSpPr>
          <p:nvPr>
            <p:ph type="title"/>
          </p:nvPr>
        </p:nvSpPr>
        <p:spPr/>
        <p:txBody>
          <a:bodyPr rtlCol="0">
            <a:normAutofit/>
          </a:bodyPr>
          <a:lstStyle/>
          <a:p>
            <a:pPr rtl="0"/>
            <a:r>
              <a:rPr lang="pt-BR">
                <a:latin typeface="Segoe UI Light" panose="020B0502040204020203" pitchFamily="34" charset="0"/>
                <a:cs typeface="Segoe UI Light" panose="020B0502040204020203" pitchFamily="34" charset="0"/>
              </a:rPr>
              <a:t>Mais dúvidas sobre o PowerPoint?</a:t>
            </a:r>
          </a:p>
        </p:txBody>
      </p:sp>
      <p:sp>
        <p:nvSpPr>
          <p:cNvPr id="5" name="Espaço Reservado para Conteúdo 4"/>
          <p:cNvSpPr>
            <a:spLocks noGrp="1"/>
          </p:cNvSpPr>
          <p:nvPr>
            <p:ph sz="half" idx="4294967295"/>
          </p:nvPr>
        </p:nvSpPr>
        <p:spPr>
          <a:xfrm>
            <a:off x="541611" y="2614427"/>
            <a:ext cx="9442648" cy="3978275"/>
          </a:xfrm>
        </p:spPr>
        <p:txBody>
          <a:bodyPr rtlCol="0">
            <a:normAutofit/>
          </a:bodyPr>
          <a:lstStyle/>
          <a:p>
            <a:pPr marL="0" indent="0" rtl="0">
              <a:lnSpc>
                <a:spcPts val="3600"/>
              </a:lnSpc>
              <a:spcAft>
                <a:spcPts val="0"/>
              </a:spcAft>
              <a:buNone/>
            </a:pPr>
            <a:r>
              <a:rPr lang="pt-BR" sz="2000" dirty="0">
                <a:latin typeface="Segoe UI Light" panose="020B0502040204020203" pitchFamily="34" charset="0"/>
                <a:cs typeface="Segoe UI Light" panose="020B0502040204020203" pitchFamily="34" charset="0"/>
              </a:rPr>
              <a:t>Selecione o botão </a:t>
            </a:r>
            <a:r>
              <a:rPr lang="pt-BR" sz="2000" dirty="0">
                <a:solidFill>
                  <a:srgbClr val="D24726"/>
                </a:solidFill>
                <a:latin typeface="Segoe UI Semibold" panose="020B0702040204020203" pitchFamily="34" charset="0"/>
                <a:cs typeface="Segoe UI Semibold" panose="020B0702040204020203" pitchFamily="34" charset="0"/>
              </a:rPr>
              <a:t>Diga-me</a:t>
            </a:r>
            <a:r>
              <a:rPr lang="pt-BR" sz="2000" dirty="0">
                <a:latin typeface="Segoe UI Light" panose="020B0502040204020203" pitchFamily="34" charset="0"/>
                <a:cs typeface="Segoe UI Light" panose="020B0502040204020203" pitchFamily="34" charset="0"/>
              </a:rPr>
              <a:t>                  e digite o que você deseja saber.</a:t>
            </a:r>
            <a:br>
              <a:rPr lang="pt-BR" sz="2000" dirty="0">
                <a:latin typeface="Segoe UI Light" panose="020B0502040204020203" pitchFamily="34" charset="0"/>
                <a:cs typeface="Segoe UI Light" panose="020B0502040204020203" pitchFamily="34" charset="0"/>
              </a:rPr>
            </a:br>
            <a:endParaRPr lang="pt-BR" sz="2000" dirty="0">
              <a:latin typeface="Segoe UI Light" panose="020B0502040204020203" pitchFamily="34" charset="0"/>
              <a:cs typeface="Segoe UI Light" panose="020B0502040204020203" pitchFamily="34" charset="0"/>
            </a:endParaRPr>
          </a:p>
          <a:p>
            <a:pPr marL="0" indent="0" rtl="0">
              <a:lnSpc>
                <a:spcPts val="3600"/>
              </a:lnSpc>
              <a:spcAft>
                <a:spcPts val="0"/>
              </a:spcAft>
              <a:buNone/>
            </a:pPr>
            <a:r>
              <a:rPr lang="pt-BR" sz="2000" u="sng" dirty="0">
                <a:latin typeface="Segoe UI Light" panose="020B0502040204020203" pitchFamily="34" charset="0"/>
                <a:cs typeface="Segoe UI Light" panose="020B0502040204020203" pitchFamily="34" charset="0"/>
                <a:hlinkClick r:id="rId3" tooltip="Visite o blog da equipe do PowerPoint"/>
              </a:rPr>
              <a:t>Visite o blog da equipe do PowerPoint</a:t>
            </a:r>
            <a:endParaRPr lang="pt-BR" sz="2000" dirty="0">
              <a:latin typeface="Segoe UI Light" panose="020B0502040204020203" pitchFamily="34" charset="0"/>
              <a:cs typeface="Segoe UI Light" panose="020B0502040204020203" pitchFamily="34" charset="0"/>
            </a:endParaRPr>
          </a:p>
          <a:p>
            <a:pPr marL="0" indent="0" rtl="0">
              <a:lnSpc>
                <a:spcPts val="3600"/>
              </a:lnSpc>
              <a:spcBef>
                <a:spcPts val="1500"/>
              </a:spcBef>
              <a:spcAft>
                <a:spcPts val="0"/>
              </a:spcAft>
              <a:buNone/>
            </a:pPr>
            <a:r>
              <a:rPr lang="pt-BR" sz="2000" dirty="0">
                <a:latin typeface="Segoe UI Light" panose="020B0502040204020203" pitchFamily="34" charset="0"/>
                <a:cs typeface="Segoe UI Light" panose="020B0502040204020203" pitchFamily="34" charset="0"/>
                <a:hlinkClick r:id="rId4" tooltip="Acesse o treinamento gratuito do PowerPoint"/>
              </a:rPr>
              <a:t>Acesse o treinamento gratuito do PowerPoint</a:t>
            </a:r>
            <a:endParaRPr lang="pt-BR" sz="2000" dirty="0">
              <a:latin typeface="Segoe UI Light" panose="020B0502040204020203" pitchFamily="34" charset="0"/>
              <a:cs typeface="Segoe UI Light" panose="020B0502040204020203" pitchFamily="34" charset="0"/>
            </a:endParaRPr>
          </a:p>
          <a:p>
            <a:pPr marL="0" indent="0" rtl="0">
              <a:lnSpc>
                <a:spcPts val="3600"/>
              </a:lnSpc>
              <a:spcAft>
                <a:spcPts val="0"/>
              </a:spcAft>
              <a:buNone/>
            </a:pPr>
            <a:endParaRPr lang="pt-BR" sz="2000" dirty="0">
              <a:latin typeface="Segoe UI Light" panose="020B0502040204020203" pitchFamily="34" charset="0"/>
              <a:cs typeface="Segoe UI Light" panose="020B0502040204020203" pitchFamily="34" charset="0"/>
            </a:endParaRPr>
          </a:p>
          <a:p>
            <a:pPr marL="0" indent="0" rtl="0">
              <a:lnSpc>
                <a:spcPts val="3600"/>
              </a:lnSpc>
              <a:spcAft>
                <a:spcPts val="0"/>
              </a:spcAft>
              <a:buNone/>
            </a:pPr>
            <a:endParaRPr lang="pt-BR" sz="2000" dirty="0">
              <a:latin typeface="Segoe UI Light" panose="020B0502040204020203" pitchFamily="34" charset="0"/>
              <a:cs typeface="Segoe UI Light" panose="020B0502040204020203" pitchFamily="34" charset="0"/>
            </a:endParaRPr>
          </a:p>
        </p:txBody>
      </p:sp>
      <p:pic>
        <p:nvPicPr>
          <p:cNvPr id="2" name="Imagem 1" descr="Botão Diga-me"/>
          <p:cNvPicPr>
            <a:picLocks noChangeAspect="1"/>
          </p:cNvPicPr>
          <p:nvPr/>
        </p:nvPicPr>
        <p:blipFill>
          <a:blip r:embed="rId5"/>
          <a:srcRect/>
          <a:stretch/>
        </p:blipFill>
        <p:spPr>
          <a:xfrm>
            <a:off x="3616853" y="2350333"/>
            <a:ext cx="1268511" cy="1189747"/>
          </a:xfrm>
          <a:prstGeom prst="rect">
            <a:avLst/>
          </a:prstGeom>
        </p:spPr>
      </p:pic>
      <p:pic>
        <p:nvPicPr>
          <p:cNvPr id="8" name="Imagem 7" descr="Seta apontando para a direita com um hiperlink para o blog da equipe do PowerPoint. Escolha a imagem para visitar o blog da equipe do PowerPoint ">
            <a:hlinkClick r:id="rId3" tooltip="Selecione aqui para visitar o blog da equipe do PowerPoin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46174" y="3566804"/>
            <a:ext cx="661940" cy="661940"/>
          </a:xfrm>
          <a:prstGeom prst="rect">
            <a:avLst/>
          </a:prstGeom>
        </p:spPr>
      </p:pic>
      <p:pic>
        <p:nvPicPr>
          <p:cNvPr id="7" name="Imagem 6" descr="Seta apontando para a direita com um hiperlink para o treinamento gratuito do PowerPoint. Selecione a imagem para acessar um treinamento gratuito do PowerPoint">
            <a:hlinkClick r:id="rId7" action="ppaction://hlinkfile" tooltip="Selecione aqui para ir para o treinamento gratuito do PowerPoin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46174" y="4252716"/>
            <a:ext cx="661940" cy="661940"/>
          </a:xfrm>
          <a:prstGeom prst="rect">
            <a:avLst/>
          </a:prstGeom>
        </p:spPr>
      </p:pic>
      <p:sp>
        <p:nvSpPr>
          <p:cNvPr id="9" name="Caixa de texto 8"/>
          <p:cNvSpPr txBox="1"/>
          <p:nvPr/>
        </p:nvSpPr>
        <p:spPr>
          <a:xfrm>
            <a:off x="541611" y="5738132"/>
            <a:ext cx="6193971" cy="307777"/>
          </a:xfrm>
          <a:prstGeom prst="rect">
            <a:avLst/>
          </a:prstGeom>
          <a:noFill/>
        </p:spPr>
        <p:txBody>
          <a:bodyPr wrap="square" rtlCol="0">
            <a:spAutoFit/>
          </a:bodyPr>
          <a:lstStyle/>
          <a:p>
            <a:pPr algn="l" rtl="0"/>
            <a:r>
              <a:rPr lang="pt-BR" sz="1400" dirty="0">
                <a:latin typeface="Segoe UI Light" panose="020B0502040204020203" pitchFamily="34" charset="0"/>
                <a:cs typeface="Segoe UI Light" panose="020B0502040204020203" pitchFamily="34" charset="0"/>
              </a:rPr>
              <a:t>ESCOLHA A SETA QUANDO ESTIVER NO MODO DE APRESENTAÇÃO DE SLIDES</a:t>
            </a:r>
          </a:p>
        </p:txBody>
      </p:sp>
      <p:pic>
        <p:nvPicPr>
          <p:cNvPr id="11" name="Imagem 10" descr="Sugestões da caixa Diga-me"/>
          <p:cNvPicPr>
            <a:picLocks noChangeAspect="1"/>
          </p:cNvPicPr>
          <p:nvPr/>
        </p:nvPicPr>
        <p:blipFill>
          <a:blip r:embed="rId8"/>
          <a:srcRect/>
          <a:stretch/>
        </p:blipFill>
        <p:spPr>
          <a:xfrm>
            <a:off x="8622792" y="2751216"/>
            <a:ext cx="2476156" cy="1546333"/>
          </a:xfrm>
          <a:prstGeom prst="rect">
            <a:avLst/>
          </a:prstGeom>
        </p:spPr>
      </p:pic>
    </p:spTree>
    <p:extLst>
      <p:ext uri="{BB962C8B-B14F-4D97-AF65-F5344CB8AC3E}">
        <p14:creationId xmlns:p14="http://schemas.microsoft.com/office/powerpoint/2010/main" val="8930258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xmlns:p14="http://schemas.microsoft.com/office/powerpoint/2010/mai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E6D211-C8E8-29BB-D9D6-00A2854FCF69}"/>
              </a:ext>
            </a:extLst>
          </p:cNvPr>
          <p:cNvSpPr>
            <a:spLocks noGrp="1"/>
          </p:cNvSpPr>
          <p:nvPr>
            <p:ph type="title"/>
          </p:nvPr>
        </p:nvSpPr>
        <p:spPr/>
        <p:txBody>
          <a:bodyPr/>
          <a:lstStyle/>
          <a:p>
            <a:r>
              <a:rPr lang="pt-BR" dirty="0"/>
              <a:t>Apresentação</a:t>
            </a:r>
          </a:p>
        </p:txBody>
      </p:sp>
      <p:sp>
        <p:nvSpPr>
          <p:cNvPr id="3" name="Espaço Reservado para Conteúdo 2">
            <a:extLst>
              <a:ext uri="{FF2B5EF4-FFF2-40B4-BE49-F238E27FC236}">
                <a16:creationId xmlns:a16="http://schemas.microsoft.com/office/drawing/2014/main" id="{A35D8283-72DF-6404-9269-8594D8241139}"/>
              </a:ext>
            </a:extLst>
          </p:cNvPr>
          <p:cNvSpPr>
            <a:spLocks noGrp="1"/>
          </p:cNvSpPr>
          <p:nvPr>
            <p:ph sz="quarter" idx="10"/>
          </p:nvPr>
        </p:nvSpPr>
        <p:spPr>
          <a:xfrm>
            <a:off x="539496" y="1435608"/>
            <a:ext cx="4416552" cy="4798044"/>
          </a:xfrm>
        </p:spPr>
        <p:txBody>
          <a:bodyPr/>
          <a:lstStyle/>
          <a:p>
            <a:r>
              <a:rPr lang="pt-BR" b="1" dirty="0"/>
              <a:t>Objetivos do curso: </a:t>
            </a:r>
          </a:p>
          <a:p>
            <a:pPr marL="171450" indent="-171450">
              <a:buFont typeface="Wingdings" panose="05000000000000000000" pitchFamily="2" charset="2"/>
              <a:buChar char="q"/>
            </a:pPr>
            <a:r>
              <a:rPr lang="pt-BR" dirty="0"/>
              <a:t> Entender o conceito de Meta SMART; </a:t>
            </a:r>
          </a:p>
          <a:p>
            <a:pPr marL="171450" indent="-171450">
              <a:buFont typeface="Wingdings" panose="05000000000000000000" pitchFamily="2" charset="2"/>
              <a:buChar char="q"/>
            </a:pPr>
            <a:r>
              <a:rPr lang="pt-BR" dirty="0"/>
              <a:t> Explorar quanto tempo costuma demorar para que novos hábitos sejam criados e o que são hábitos-chaves; </a:t>
            </a:r>
          </a:p>
          <a:p>
            <a:pPr marL="171450" indent="-171450">
              <a:buFont typeface="Wingdings" panose="05000000000000000000" pitchFamily="2" charset="2"/>
              <a:buChar char="q"/>
            </a:pPr>
            <a:r>
              <a:rPr lang="pt-BR" dirty="0"/>
              <a:t> Discutir procrastinação; </a:t>
            </a:r>
          </a:p>
          <a:p>
            <a:pPr marL="171450" indent="-171450">
              <a:buFont typeface="Wingdings" panose="05000000000000000000" pitchFamily="2" charset="2"/>
              <a:buChar char="q"/>
            </a:pPr>
            <a:r>
              <a:rPr lang="pt-BR" dirty="0"/>
              <a:t> Discutir o conceito de disciplina; </a:t>
            </a:r>
          </a:p>
          <a:p>
            <a:pPr marL="171450" indent="-171450">
              <a:buFont typeface="Wingdings" panose="05000000000000000000" pitchFamily="2" charset="2"/>
              <a:buChar char="q"/>
            </a:pPr>
            <a:r>
              <a:rPr lang="pt-BR" dirty="0"/>
              <a:t> Discutir estilo de vida; </a:t>
            </a:r>
          </a:p>
          <a:p>
            <a:pPr marL="171450" indent="-171450">
              <a:buFont typeface="Wingdings" panose="05000000000000000000" pitchFamily="2" charset="2"/>
              <a:buChar char="q"/>
            </a:pPr>
            <a:r>
              <a:rPr lang="pt-BR" dirty="0"/>
              <a:t> Explicação de técnicas para aumentar o foco. </a:t>
            </a:r>
          </a:p>
        </p:txBody>
      </p:sp>
    </p:spTree>
    <p:extLst>
      <p:ext uri="{BB962C8B-B14F-4D97-AF65-F5344CB8AC3E}">
        <p14:creationId xmlns:p14="http://schemas.microsoft.com/office/powerpoint/2010/main" val="23336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1B5D98-E792-31C9-81E0-464C03588C67}"/>
              </a:ext>
            </a:extLst>
          </p:cNvPr>
          <p:cNvSpPr>
            <a:spLocks noGrp="1"/>
          </p:cNvSpPr>
          <p:nvPr>
            <p:ph type="title"/>
          </p:nvPr>
        </p:nvSpPr>
        <p:spPr/>
        <p:txBody>
          <a:bodyPr/>
          <a:lstStyle/>
          <a:p>
            <a:r>
              <a:rPr lang="pt-BR" dirty="0"/>
              <a:t>Objetivos e metas</a:t>
            </a:r>
          </a:p>
        </p:txBody>
      </p:sp>
      <p:sp>
        <p:nvSpPr>
          <p:cNvPr id="3" name="Espaço Reservado para Conteúdo 2">
            <a:extLst>
              <a:ext uri="{FF2B5EF4-FFF2-40B4-BE49-F238E27FC236}">
                <a16:creationId xmlns:a16="http://schemas.microsoft.com/office/drawing/2014/main" id="{DAD9A1F6-8F97-8747-2547-462F6CAD9D98}"/>
              </a:ext>
            </a:extLst>
          </p:cNvPr>
          <p:cNvSpPr>
            <a:spLocks noGrp="1"/>
          </p:cNvSpPr>
          <p:nvPr>
            <p:ph sz="quarter" idx="10"/>
          </p:nvPr>
        </p:nvSpPr>
        <p:spPr>
          <a:xfrm>
            <a:off x="539496" y="1701079"/>
            <a:ext cx="4416552" cy="3977640"/>
          </a:xfrm>
        </p:spPr>
        <p:txBody>
          <a:bodyPr/>
          <a:lstStyle/>
          <a:p>
            <a:pPr marL="171450" indent="-171450">
              <a:buFont typeface="Wingdings" panose="05000000000000000000" pitchFamily="2" charset="2"/>
              <a:buChar char="q"/>
            </a:pPr>
            <a:r>
              <a:rPr lang="pt-BR" dirty="0"/>
              <a:t> Para a nos ajudar a tirar os planos do campo das ideias e colocar em ação:</a:t>
            </a:r>
            <a:r>
              <a:rPr lang="pt-BR" b="1" dirty="0">
                <a:solidFill>
                  <a:schemeClr val="accent2"/>
                </a:solidFill>
              </a:rPr>
              <a:t> anotar </a:t>
            </a:r>
            <a:r>
              <a:rPr lang="pt-BR" dirty="0"/>
              <a:t>(em local de acesso frequente) </a:t>
            </a:r>
            <a:br>
              <a:rPr lang="pt-BR" dirty="0"/>
            </a:br>
            <a:br>
              <a:rPr lang="pt-BR" dirty="0"/>
            </a:br>
            <a:r>
              <a:rPr lang="pt-BR" dirty="0"/>
              <a:t>Exemplo: </a:t>
            </a:r>
            <a:br>
              <a:rPr lang="pt-BR" dirty="0"/>
            </a:br>
            <a:r>
              <a:rPr lang="pt-BR" b="1" dirty="0" err="1"/>
              <a:t>Evernote</a:t>
            </a:r>
            <a:endParaRPr lang="pt-BR" b="1" dirty="0"/>
          </a:p>
          <a:p>
            <a:pPr marL="171450" indent="-171450">
              <a:buFont typeface="Wingdings" panose="05000000000000000000" pitchFamily="2" charset="2"/>
              <a:buChar char="q"/>
            </a:pPr>
            <a:r>
              <a:rPr lang="pt-BR" b="1" dirty="0"/>
              <a:t> Objetivo: </a:t>
            </a:r>
            <a:r>
              <a:rPr lang="pt-BR" dirty="0"/>
              <a:t>o que eu quero alcançar lá na frente.</a:t>
            </a:r>
            <a:endParaRPr lang="pt-BR" b="1" dirty="0"/>
          </a:p>
          <a:p>
            <a:pPr marL="171450" indent="-171450">
              <a:buFont typeface="Wingdings" panose="05000000000000000000" pitchFamily="2" charset="2"/>
              <a:buChar char="q"/>
            </a:pPr>
            <a:r>
              <a:rPr lang="pt-BR" b="1" dirty="0"/>
              <a:t> Metas: </a:t>
            </a:r>
            <a:r>
              <a:rPr lang="pt-BR" dirty="0"/>
              <a:t>ações que pretendo fazer para alcançar meu objetivo maior.</a:t>
            </a:r>
            <a:r>
              <a:rPr lang="pt-BR" b="1" dirty="0"/>
              <a:t> </a:t>
            </a:r>
          </a:p>
        </p:txBody>
      </p:sp>
      <p:pic>
        <p:nvPicPr>
          <p:cNvPr id="5" name="Imagem 4">
            <a:extLst>
              <a:ext uri="{FF2B5EF4-FFF2-40B4-BE49-F238E27FC236}">
                <a16:creationId xmlns:a16="http://schemas.microsoft.com/office/drawing/2014/main" id="{80C16EBC-466E-2ED2-9B2A-F0265C67D21C}"/>
              </a:ext>
            </a:extLst>
          </p:cNvPr>
          <p:cNvPicPr>
            <a:picLocks noChangeAspect="1"/>
          </p:cNvPicPr>
          <p:nvPr/>
        </p:nvPicPr>
        <p:blipFill rotWithShape="1">
          <a:blip r:embed="rId2"/>
          <a:srcRect l="12419" t="21067" r="30081" b="10967"/>
          <a:stretch/>
        </p:blipFill>
        <p:spPr>
          <a:xfrm>
            <a:off x="5376621" y="1701079"/>
            <a:ext cx="6166449" cy="4099953"/>
          </a:xfrm>
          <a:prstGeom prst="rect">
            <a:avLst/>
          </a:prstGeom>
        </p:spPr>
      </p:pic>
    </p:spTree>
    <p:extLst>
      <p:ext uri="{BB962C8B-B14F-4D97-AF65-F5344CB8AC3E}">
        <p14:creationId xmlns:p14="http://schemas.microsoft.com/office/powerpoint/2010/main" val="1267361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rtlCol="0"/>
          <a:lstStyle/>
          <a:p>
            <a:pPr rtl="0"/>
            <a:r>
              <a:rPr lang="pt-BR" dirty="0">
                <a:latin typeface="Segoe UI Light" panose="020B0502040204020203" pitchFamily="34" charset="0"/>
                <a:cs typeface="Segoe UI Light" panose="020B0502040204020203" pitchFamily="34" charset="0"/>
              </a:rPr>
              <a:t>Seus objetivos e metas</a:t>
            </a:r>
          </a:p>
        </p:txBody>
      </p:sp>
      <p:sp>
        <p:nvSpPr>
          <p:cNvPr id="25" name="Espaço Reservado para Conteúdo 17"/>
          <p:cNvSpPr txBox="1">
            <a:spLocks/>
          </p:cNvSpPr>
          <p:nvPr/>
        </p:nvSpPr>
        <p:spPr>
          <a:xfrm>
            <a:off x="677594" y="2844450"/>
            <a:ext cx="5110161" cy="225800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pt-BR" sz="1600" b="0" i="0" dirty="0">
                <a:effectLst/>
              </a:rPr>
              <a:t>Partindo do princípio que um </a:t>
            </a:r>
            <a:r>
              <a:rPr lang="pt-BR" sz="1600" b="0" i="1" dirty="0">
                <a:effectLst/>
              </a:rPr>
              <a:t>objetivo</a:t>
            </a:r>
            <a:r>
              <a:rPr lang="pt-BR" sz="1600" b="0" i="0" dirty="0">
                <a:effectLst/>
              </a:rPr>
              <a:t> está relacionado com algo que você espera alcançar e uma meta são as ações que você precisa realizar para atingir o objetivo, faça sua lista de objetivos (no mínimo 3) e as respectivas metas para alcançar tais objetivos</a:t>
            </a:r>
            <a:br>
              <a:rPr lang="pt-BR" sz="1600" b="0" i="0" dirty="0">
                <a:solidFill>
                  <a:srgbClr val="000000"/>
                </a:solidFill>
                <a:effectLst/>
              </a:rPr>
            </a:br>
            <a:endParaRPr lang="pt-BR" sz="1600" dirty="0">
              <a:cs typeface="Segoe UI" panose="020B0502040204020203" pitchFamily="34" charset="0"/>
            </a:endParaRPr>
          </a:p>
        </p:txBody>
      </p:sp>
      <p:grpSp>
        <p:nvGrpSpPr>
          <p:cNvPr id="18" name="Grupo 17" descr="Círculo pequeno com o número 1 dentro indicando a etapa 1"/>
          <p:cNvGrpSpPr/>
          <p:nvPr/>
        </p:nvGrpSpPr>
        <p:grpSpPr bwMode="blackWhite">
          <a:xfrm>
            <a:off x="6332603" y="1642697"/>
            <a:ext cx="558179" cy="409838"/>
            <a:chOff x="6953426" y="711274"/>
            <a:chExt cx="558179" cy="409838"/>
          </a:xfrm>
        </p:grpSpPr>
        <p:sp>
          <p:nvSpPr>
            <p:cNvPr id="19" name="Oval 18"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20" name="Caixa de texto 19" descr="Número 1"/>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pt-BR" dirty="0">
                  <a:solidFill>
                    <a:schemeClr val="bg1"/>
                  </a:solidFill>
                  <a:latin typeface="Segoe UI Semibold" panose="020B0702040204020203" pitchFamily="34" charset="0"/>
                  <a:cs typeface="Segoe UI Semibold" panose="020B0702040204020203" pitchFamily="34" charset="0"/>
                </a:rPr>
                <a:t>1</a:t>
              </a:r>
            </a:p>
          </p:txBody>
        </p:sp>
      </p:grpSp>
      <p:sp>
        <p:nvSpPr>
          <p:cNvPr id="21" name="Espaço Reservado para Conteúdo 17"/>
          <p:cNvSpPr txBox="1">
            <a:spLocks/>
          </p:cNvSpPr>
          <p:nvPr/>
        </p:nvSpPr>
        <p:spPr>
          <a:xfrm>
            <a:off x="6857564" y="16828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spcAft>
                <a:spcPts val="600"/>
              </a:spcAft>
              <a:buNone/>
              <a:defRPr/>
            </a:pPr>
            <a:r>
              <a:rPr lang="pt-BR" dirty="0">
                <a:solidFill>
                  <a:srgbClr val="D24726"/>
                </a:solidFill>
                <a:latin typeface="Segoe UI Semibold" panose="020B0702040204020203" pitchFamily="34" charset="0"/>
                <a:cs typeface="Segoe UI Semibold" panose="020B0702040204020203" pitchFamily="34" charset="0"/>
              </a:rPr>
              <a:t>Objetivo: </a:t>
            </a:r>
            <a:r>
              <a:rPr lang="pt-BR" dirty="0"/>
              <a:t>Aprender </a:t>
            </a:r>
            <a:r>
              <a:rPr lang="pt-BR" dirty="0" err="1"/>
              <a:t>JavaScript</a:t>
            </a:r>
            <a:br>
              <a:rPr lang="pt-BR" dirty="0">
                <a:solidFill>
                  <a:srgbClr val="D24726"/>
                </a:solidFill>
                <a:latin typeface="Segoe UI Semibold" panose="020B0702040204020203" pitchFamily="34" charset="0"/>
                <a:cs typeface="Segoe UI Semibold" panose="020B0702040204020203" pitchFamily="34" charset="0"/>
              </a:rPr>
            </a:br>
            <a:r>
              <a:rPr lang="pt-BR" dirty="0">
                <a:solidFill>
                  <a:srgbClr val="D24726"/>
                </a:solidFill>
                <a:latin typeface="Segoe UI Semibold" panose="020B0702040204020203" pitchFamily="34" charset="0"/>
                <a:cs typeface="Segoe UI Semibold" panose="020B0702040204020203" pitchFamily="34" charset="0"/>
              </a:rPr>
              <a:t>Meta: </a:t>
            </a:r>
            <a:r>
              <a:rPr lang="pt-BR" dirty="0"/>
              <a:t>Estudar de segunda a sexta no mínimo 2h por dia. </a:t>
            </a:r>
            <a:endParaRPr lang="pt-BR" dirty="0">
              <a:solidFill>
                <a:prstClr val="black">
                  <a:lumMod val="75000"/>
                  <a:lumOff val="25000"/>
                </a:prstClr>
              </a:solidFill>
              <a:cs typeface="Segoe UI"/>
            </a:endParaRPr>
          </a:p>
        </p:txBody>
      </p:sp>
      <p:grpSp>
        <p:nvGrpSpPr>
          <p:cNvPr id="33" name="Grupo 32" descr="Círculo pequeno com o número 2 dentro indicando a etapa 2"/>
          <p:cNvGrpSpPr/>
          <p:nvPr/>
        </p:nvGrpSpPr>
        <p:grpSpPr bwMode="blackWhite">
          <a:xfrm>
            <a:off x="6332603" y="2528957"/>
            <a:ext cx="558179" cy="409838"/>
            <a:chOff x="6953426" y="711274"/>
            <a:chExt cx="558179" cy="409838"/>
          </a:xfrm>
        </p:grpSpPr>
        <p:sp>
          <p:nvSpPr>
            <p:cNvPr id="34" name="Oval 33"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35" name="Caixa de texto 34" descr="Número 2"/>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pt-BR" dirty="0">
                  <a:solidFill>
                    <a:schemeClr val="bg1"/>
                  </a:solidFill>
                  <a:latin typeface="Segoe UI Semibold" panose="020B0702040204020203" pitchFamily="34" charset="0"/>
                  <a:cs typeface="Segoe UI Semibold" panose="020B0702040204020203" pitchFamily="34" charset="0"/>
                </a:rPr>
                <a:t>2</a:t>
              </a:r>
            </a:p>
          </p:txBody>
        </p:sp>
      </p:grpSp>
      <p:sp>
        <p:nvSpPr>
          <p:cNvPr id="36" name="Espaço Reservado para Conteúdo 17"/>
          <p:cNvSpPr txBox="1">
            <a:spLocks/>
          </p:cNvSpPr>
          <p:nvPr/>
        </p:nvSpPr>
        <p:spPr>
          <a:xfrm>
            <a:off x="6857564" y="2569150"/>
            <a:ext cx="4783830" cy="106581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defRPr/>
            </a:pPr>
            <a:r>
              <a:rPr lang="pt-BR" dirty="0">
                <a:solidFill>
                  <a:srgbClr val="D24726"/>
                </a:solidFill>
                <a:latin typeface="Segoe UI Semibold" panose="020B0702040204020203" pitchFamily="34" charset="0"/>
                <a:cs typeface="Segoe UI Semibold" panose="020B0702040204020203" pitchFamily="34" charset="0"/>
              </a:rPr>
              <a:t>Objetivo: </a:t>
            </a:r>
            <a:r>
              <a:rPr lang="pt-BR" dirty="0"/>
              <a:t>Dormir às 22h </a:t>
            </a:r>
            <a:br>
              <a:rPr lang="pt-BR" dirty="0">
                <a:solidFill>
                  <a:srgbClr val="D24726"/>
                </a:solidFill>
                <a:latin typeface="Segoe UI Semibold" panose="020B0702040204020203" pitchFamily="34" charset="0"/>
                <a:cs typeface="Segoe UI Semibold" panose="020B0702040204020203" pitchFamily="34" charset="0"/>
              </a:rPr>
            </a:br>
            <a:r>
              <a:rPr lang="pt-BR" dirty="0">
                <a:solidFill>
                  <a:srgbClr val="D24726"/>
                </a:solidFill>
                <a:latin typeface="Segoe UI Semibold" panose="020B0702040204020203" pitchFamily="34" charset="0"/>
                <a:cs typeface="Segoe UI Semibold" panose="020B0702040204020203" pitchFamily="34" charset="0"/>
              </a:rPr>
              <a:t>Meta: </a:t>
            </a:r>
            <a:r>
              <a:rPr lang="pt-BR" dirty="0"/>
              <a:t>Fazer um alongamento, ler um capítulo de um livro e fazer uma meditação relaxante ao deitar.</a:t>
            </a:r>
            <a:endParaRPr lang="pt-BR" dirty="0">
              <a:solidFill>
                <a:prstClr val="black">
                  <a:lumMod val="75000"/>
                  <a:lumOff val="25000"/>
                </a:prstClr>
              </a:solidFill>
              <a:cs typeface="Segoe UI"/>
            </a:endParaRPr>
          </a:p>
          <a:p>
            <a:pPr marL="0" lvl="0" indent="0" rtl="0">
              <a:spcAft>
                <a:spcPts val="2000"/>
              </a:spcAft>
              <a:buNone/>
              <a:defRPr/>
            </a:pPr>
            <a:endParaRPr lang="pt-BR"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2" name="Grupo 21" descr="Círculo pequeno com o número 3 dentro indicando a etapa 3"/>
          <p:cNvGrpSpPr/>
          <p:nvPr/>
        </p:nvGrpSpPr>
        <p:grpSpPr bwMode="blackWhite">
          <a:xfrm>
            <a:off x="6332603" y="3421726"/>
            <a:ext cx="558179" cy="409838"/>
            <a:chOff x="6953426" y="711274"/>
            <a:chExt cx="558179" cy="409838"/>
          </a:xfrm>
        </p:grpSpPr>
        <p:sp>
          <p:nvSpPr>
            <p:cNvPr id="24" name="Oval 23"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30" name="Caixa de texto 29" descr="Número 3"/>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pt-BR" dirty="0">
                  <a:solidFill>
                    <a:schemeClr val="bg1"/>
                  </a:solidFill>
                  <a:latin typeface="Segoe UI Semibold" panose="020B0702040204020203" pitchFamily="34" charset="0"/>
                  <a:cs typeface="Segoe UI Semibold" panose="020B0702040204020203" pitchFamily="34" charset="0"/>
                </a:rPr>
                <a:t>3</a:t>
              </a:r>
            </a:p>
          </p:txBody>
        </p:sp>
      </p:grpSp>
      <p:sp>
        <p:nvSpPr>
          <p:cNvPr id="32" name="Espaço Reservado para Conteúdo 17"/>
          <p:cNvSpPr txBox="1">
            <a:spLocks/>
          </p:cNvSpPr>
          <p:nvPr/>
        </p:nvSpPr>
        <p:spPr>
          <a:xfrm>
            <a:off x="6857564" y="3449887"/>
            <a:ext cx="4504252" cy="76114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spcAft>
                <a:spcPts val="600"/>
              </a:spcAft>
              <a:buNone/>
              <a:defRPr/>
            </a:pPr>
            <a:r>
              <a:rPr lang="pt-BR" dirty="0">
                <a:solidFill>
                  <a:srgbClr val="D24726"/>
                </a:solidFill>
                <a:latin typeface="Segoe UI Semibold" panose="020B0702040204020203" pitchFamily="34" charset="0"/>
                <a:cs typeface="Segoe UI Semibold" panose="020B0702040204020203" pitchFamily="34" charset="0"/>
              </a:rPr>
              <a:t>Objetivo: </a:t>
            </a:r>
            <a:r>
              <a:rPr lang="pt-BR" dirty="0"/>
              <a:t>Praticar atividade física</a:t>
            </a:r>
            <a:br>
              <a:rPr lang="pt-BR" dirty="0">
                <a:solidFill>
                  <a:srgbClr val="D24726"/>
                </a:solidFill>
                <a:latin typeface="Segoe UI Semibold" panose="020B0702040204020203" pitchFamily="34" charset="0"/>
                <a:cs typeface="Segoe UI Semibold" panose="020B0702040204020203" pitchFamily="34" charset="0"/>
              </a:rPr>
            </a:br>
            <a:r>
              <a:rPr lang="pt-BR" dirty="0">
                <a:solidFill>
                  <a:srgbClr val="D24726"/>
                </a:solidFill>
                <a:latin typeface="Segoe UI Semibold" panose="020B0702040204020203" pitchFamily="34" charset="0"/>
                <a:cs typeface="Segoe UI Semibold" panose="020B0702040204020203" pitchFamily="34" charset="0"/>
              </a:rPr>
              <a:t>Meta: </a:t>
            </a:r>
            <a:r>
              <a:rPr lang="pt-BR" dirty="0"/>
              <a:t>Ir no projeto de segunda à sexta e alongar em casa aos finais de semana</a:t>
            </a:r>
            <a:endParaRPr lang="pt-BR" dirty="0">
              <a:solidFill>
                <a:prstClr val="black">
                  <a:lumMod val="75000"/>
                  <a:lumOff val="25000"/>
                </a:prstClr>
              </a:solidFill>
              <a:cs typeface="Segoe UI"/>
            </a:endParaRPr>
          </a:p>
        </p:txBody>
      </p:sp>
      <p:grpSp>
        <p:nvGrpSpPr>
          <p:cNvPr id="37" name="Grupo 36" descr="Círculo pequeno com o número 4 dentro indicando a etapa 4"/>
          <p:cNvGrpSpPr/>
          <p:nvPr/>
        </p:nvGrpSpPr>
        <p:grpSpPr bwMode="blackWhite">
          <a:xfrm>
            <a:off x="6332603" y="4478622"/>
            <a:ext cx="558179" cy="409838"/>
            <a:chOff x="6953426" y="711274"/>
            <a:chExt cx="558179" cy="409838"/>
          </a:xfrm>
        </p:grpSpPr>
        <p:sp>
          <p:nvSpPr>
            <p:cNvPr id="38" name="Oval 37"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39" name="Caixa de texto 38" descr="Número 4"/>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pt-BR" dirty="0">
                  <a:solidFill>
                    <a:schemeClr val="bg1"/>
                  </a:solidFill>
                  <a:latin typeface="Segoe UI Semibold" panose="020B0702040204020203" pitchFamily="34" charset="0"/>
                  <a:cs typeface="Segoe UI Semibold" panose="020B0702040204020203" pitchFamily="34" charset="0"/>
                </a:rPr>
                <a:t>4</a:t>
              </a:r>
            </a:p>
          </p:txBody>
        </p:sp>
      </p:grpSp>
      <p:sp>
        <p:nvSpPr>
          <p:cNvPr id="40" name="Espaço Reservado para Conteúdo 17"/>
          <p:cNvSpPr txBox="1">
            <a:spLocks/>
          </p:cNvSpPr>
          <p:nvPr/>
        </p:nvSpPr>
        <p:spPr>
          <a:xfrm>
            <a:off x="6857564" y="4518814"/>
            <a:ext cx="4504252" cy="88219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spcAft>
                <a:spcPts val="600"/>
              </a:spcAft>
              <a:buNone/>
              <a:defRPr/>
            </a:pPr>
            <a:r>
              <a:rPr lang="pt-BR" dirty="0">
                <a:solidFill>
                  <a:srgbClr val="D24726"/>
                </a:solidFill>
                <a:latin typeface="Segoe UI Semibold" panose="020B0702040204020203" pitchFamily="34" charset="0"/>
                <a:cs typeface="Segoe UI Semibold" panose="020B0702040204020203" pitchFamily="34" charset="0"/>
              </a:rPr>
              <a:t>Objetivo: </a:t>
            </a:r>
            <a:r>
              <a:rPr lang="pt-BR" dirty="0"/>
              <a:t>Praticar meditação</a:t>
            </a:r>
            <a:br>
              <a:rPr lang="pt-BR" dirty="0">
                <a:solidFill>
                  <a:srgbClr val="D24726"/>
                </a:solidFill>
                <a:latin typeface="Segoe UI Semibold" panose="020B0702040204020203" pitchFamily="34" charset="0"/>
                <a:cs typeface="Segoe UI Semibold" panose="020B0702040204020203" pitchFamily="34" charset="0"/>
              </a:rPr>
            </a:br>
            <a:r>
              <a:rPr lang="pt-BR" dirty="0">
                <a:solidFill>
                  <a:srgbClr val="D24726"/>
                </a:solidFill>
                <a:latin typeface="Segoe UI Semibold" panose="020B0702040204020203" pitchFamily="34" charset="0"/>
                <a:cs typeface="Segoe UI Semibold" panose="020B0702040204020203" pitchFamily="34" charset="0"/>
              </a:rPr>
              <a:t>Meta: </a:t>
            </a:r>
            <a:r>
              <a:rPr lang="pt-BR" dirty="0"/>
              <a:t>Fazer uma meditação de concentração todos os dias antes de iniciar os estudos. </a:t>
            </a:r>
            <a:endParaRPr lang="pt-BR" dirty="0">
              <a:solidFill>
                <a:prstClr val="black">
                  <a:lumMod val="75000"/>
                  <a:lumOff val="25000"/>
                </a:prstClr>
              </a:solidFill>
              <a:cs typeface="Segoe UI"/>
            </a:endParaRPr>
          </a:p>
        </p:txBody>
      </p:sp>
      <p:grpSp>
        <p:nvGrpSpPr>
          <p:cNvPr id="48" name="Grupo 36" descr="Círculo pequeno com o número 4 dentro indicando a etapa 4">
            <a:extLst>
              <a:ext uri="{FF2B5EF4-FFF2-40B4-BE49-F238E27FC236}">
                <a16:creationId xmlns:a16="http://schemas.microsoft.com/office/drawing/2014/main" id="{6DB7DFFC-51BF-6B17-A2ED-421AA914CC77}"/>
              </a:ext>
            </a:extLst>
          </p:cNvPr>
          <p:cNvGrpSpPr/>
          <p:nvPr/>
        </p:nvGrpSpPr>
        <p:grpSpPr bwMode="blackWhite">
          <a:xfrm>
            <a:off x="6336325" y="5507259"/>
            <a:ext cx="558179" cy="409838"/>
            <a:chOff x="6953426" y="711274"/>
            <a:chExt cx="558179" cy="409838"/>
          </a:xfrm>
        </p:grpSpPr>
        <p:sp>
          <p:nvSpPr>
            <p:cNvPr id="49" name="Oval 37" descr="Círculo pequeno">
              <a:extLst>
                <a:ext uri="{FF2B5EF4-FFF2-40B4-BE49-F238E27FC236}">
                  <a16:creationId xmlns:a16="http://schemas.microsoft.com/office/drawing/2014/main" id="{C3D4DB9E-2BD1-662E-47F3-99A3603CB741}"/>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50" name="Caixa de texto 38" descr="Número 4">
              <a:extLst>
                <a:ext uri="{FF2B5EF4-FFF2-40B4-BE49-F238E27FC236}">
                  <a16:creationId xmlns:a16="http://schemas.microsoft.com/office/drawing/2014/main" id="{4A865401-5F8E-FFAB-5B23-EFD77F39BCBC}"/>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pt-BR" dirty="0">
                  <a:solidFill>
                    <a:schemeClr val="bg1"/>
                  </a:solidFill>
                  <a:latin typeface="Segoe UI Semibold" panose="020B0702040204020203" pitchFamily="34" charset="0"/>
                  <a:cs typeface="Segoe UI Semibold" panose="020B0702040204020203" pitchFamily="34" charset="0"/>
                </a:rPr>
                <a:t>5</a:t>
              </a:r>
            </a:p>
          </p:txBody>
        </p:sp>
      </p:grpSp>
      <p:sp>
        <p:nvSpPr>
          <p:cNvPr id="51" name="Espaço Reservado para Conteúdo 17">
            <a:extLst>
              <a:ext uri="{FF2B5EF4-FFF2-40B4-BE49-F238E27FC236}">
                <a16:creationId xmlns:a16="http://schemas.microsoft.com/office/drawing/2014/main" id="{707DCEF9-96A3-DE35-6F13-AD98238E3103}"/>
              </a:ext>
            </a:extLst>
          </p:cNvPr>
          <p:cNvSpPr txBox="1">
            <a:spLocks/>
          </p:cNvSpPr>
          <p:nvPr/>
        </p:nvSpPr>
        <p:spPr>
          <a:xfrm>
            <a:off x="6861286" y="5547451"/>
            <a:ext cx="4504252" cy="882199"/>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defRPr/>
            </a:pPr>
            <a:r>
              <a:rPr lang="pt-BR" sz="4800" dirty="0">
                <a:solidFill>
                  <a:srgbClr val="D24726"/>
                </a:solidFill>
                <a:latin typeface="Segoe UI Semibold" panose="020B0702040204020203" pitchFamily="34" charset="0"/>
                <a:cs typeface="Segoe UI Semibold" panose="020B0702040204020203" pitchFamily="34" charset="0"/>
              </a:rPr>
              <a:t>Objetivo: </a:t>
            </a:r>
            <a:r>
              <a:rPr lang="pt-BR" sz="4800" dirty="0"/>
              <a:t>Aprender inglês</a:t>
            </a:r>
            <a:r>
              <a:rPr lang="pt-BR" sz="4800" dirty="0">
                <a:solidFill>
                  <a:srgbClr val="D24726"/>
                </a:solidFill>
                <a:latin typeface="Segoe UI Semibold" panose="020B0702040204020203" pitchFamily="34" charset="0"/>
                <a:cs typeface="Segoe UI Semibold" panose="020B0702040204020203" pitchFamily="34" charset="0"/>
              </a:rPr>
              <a:t> </a:t>
            </a:r>
            <a:br>
              <a:rPr lang="pt-BR" sz="4800" dirty="0">
                <a:solidFill>
                  <a:srgbClr val="D24726"/>
                </a:solidFill>
                <a:latin typeface="Segoe UI Semibold" panose="020B0702040204020203" pitchFamily="34" charset="0"/>
                <a:cs typeface="Segoe UI Semibold" panose="020B0702040204020203" pitchFamily="34" charset="0"/>
              </a:rPr>
            </a:br>
            <a:r>
              <a:rPr lang="pt-BR" sz="4800" dirty="0">
                <a:solidFill>
                  <a:srgbClr val="D24726"/>
                </a:solidFill>
                <a:latin typeface="Segoe UI Semibold" panose="020B0702040204020203" pitchFamily="34" charset="0"/>
                <a:cs typeface="Segoe UI Semibold" panose="020B0702040204020203" pitchFamily="34" charset="0"/>
              </a:rPr>
              <a:t>Meta: </a:t>
            </a:r>
            <a:r>
              <a:rPr lang="pt-BR" sz="4800" dirty="0"/>
              <a:t>Assistir aulas no canal do Guanabara 2x por semana e praticar no </a:t>
            </a:r>
            <a:r>
              <a:rPr lang="pt-BR" sz="4800" dirty="0" err="1"/>
              <a:t>Duolingo</a:t>
            </a:r>
            <a:r>
              <a:rPr lang="pt-BR" sz="4800" dirty="0"/>
              <a:t> todos os dias.</a:t>
            </a:r>
            <a:endParaRPr lang="pt-BR" sz="4800" dirty="0">
              <a:solidFill>
                <a:prstClr val="black">
                  <a:lumMod val="75000"/>
                  <a:lumOff val="25000"/>
                </a:prstClr>
              </a:solidFill>
              <a:cs typeface="Segoe UI"/>
            </a:endParaRPr>
          </a:p>
          <a:p>
            <a:pPr marL="0" lvl="0" indent="0" rtl="0">
              <a:spcAft>
                <a:spcPts val="2000"/>
              </a:spcAft>
              <a:buNone/>
              <a:defRPr/>
            </a:pPr>
            <a:r>
              <a:rPr lang="pt-BR" dirty="0">
                <a:solidFill>
                  <a:prstClr val="black">
                    <a:lumMod val="75000"/>
                    <a:lumOff val="25000"/>
                  </a:prstClr>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11070017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2AFB4E-4FEA-BE1B-E1C4-7BB4D839E6D6}"/>
              </a:ext>
            </a:extLst>
          </p:cNvPr>
          <p:cNvSpPr>
            <a:spLocks noGrp="1"/>
          </p:cNvSpPr>
          <p:nvPr>
            <p:ph type="title"/>
          </p:nvPr>
        </p:nvSpPr>
        <p:spPr>
          <a:xfrm>
            <a:off x="521207" y="445275"/>
            <a:ext cx="6877119" cy="640080"/>
          </a:xfrm>
        </p:spPr>
        <p:txBody>
          <a:bodyPr/>
          <a:lstStyle/>
          <a:p>
            <a:r>
              <a:rPr lang="pt-BR" dirty="0"/>
              <a:t>Hábitos</a:t>
            </a:r>
          </a:p>
        </p:txBody>
      </p:sp>
      <p:sp>
        <p:nvSpPr>
          <p:cNvPr id="3" name="Espaço Reservado para Conteúdo 2">
            <a:extLst>
              <a:ext uri="{FF2B5EF4-FFF2-40B4-BE49-F238E27FC236}">
                <a16:creationId xmlns:a16="http://schemas.microsoft.com/office/drawing/2014/main" id="{4C279E6B-D078-D645-CE23-8B9A1C68A427}"/>
              </a:ext>
            </a:extLst>
          </p:cNvPr>
          <p:cNvSpPr>
            <a:spLocks noGrp="1"/>
          </p:cNvSpPr>
          <p:nvPr>
            <p:ph sz="quarter" idx="10"/>
          </p:nvPr>
        </p:nvSpPr>
        <p:spPr>
          <a:xfrm>
            <a:off x="924232" y="1544971"/>
            <a:ext cx="10697497" cy="3977640"/>
          </a:xfrm>
        </p:spPr>
        <p:txBody>
          <a:bodyPr/>
          <a:lstStyle/>
          <a:p>
            <a:pPr algn="ctr"/>
            <a:r>
              <a:rPr lang="pt-BR" b="1" dirty="0"/>
              <a:t>O que são hábitos?</a:t>
            </a:r>
          </a:p>
          <a:p>
            <a:pPr algn="ctr"/>
            <a:r>
              <a:rPr lang="pt-BR" dirty="0"/>
              <a:t>Charles </a:t>
            </a:r>
            <a:r>
              <a:rPr lang="pt-BR" dirty="0" err="1"/>
              <a:t>Duhigg</a:t>
            </a:r>
            <a:r>
              <a:rPr lang="pt-BR" dirty="0"/>
              <a:t>, autor do livro “O poder do hábito” fala sobre a estrutura neurológica do hábito.  </a:t>
            </a:r>
          </a:p>
          <a:p>
            <a:pPr algn="ctr"/>
            <a:endParaRPr lang="pt-BR" dirty="0"/>
          </a:p>
        </p:txBody>
      </p:sp>
      <p:pic>
        <p:nvPicPr>
          <p:cNvPr id="1034" name="Picture 10" descr="O poder do hábito - Loja Oficial da Literare Books">
            <a:extLst>
              <a:ext uri="{FF2B5EF4-FFF2-40B4-BE49-F238E27FC236}">
                <a16:creationId xmlns:a16="http://schemas.microsoft.com/office/drawing/2014/main" id="{BD8619C3-5095-4A74-346B-8D8679C8A4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5093" y="2811815"/>
            <a:ext cx="3315774" cy="3315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363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B01E28-3254-5381-5574-5F211A8508BD}"/>
              </a:ext>
            </a:extLst>
          </p:cNvPr>
          <p:cNvSpPr>
            <a:spLocks noGrp="1"/>
          </p:cNvSpPr>
          <p:nvPr>
            <p:ph type="title"/>
          </p:nvPr>
        </p:nvSpPr>
        <p:spPr/>
        <p:txBody>
          <a:bodyPr/>
          <a:lstStyle/>
          <a:p>
            <a:r>
              <a:rPr lang="pt-BR" dirty="0"/>
              <a:t>Hábitos</a:t>
            </a:r>
          </a:p>
        </p:txBody>
      </p:sp>
      <p:sp>
        <p:nvSpPr>
          <p:cNvPr id="3" name="Espaço Reservado para Conteúdo 2">
            <a:extLst>
              <a:ext uri="{FF2B5EF4-FFF2-40B4-BE49-F238E27FC236}">
                <a16:creationId xmlns:a16="http://schemas.microsoft.com/office/drawing/2014/main" id="{DB7C2202-26EF-B11E-4EBA-E0F244503B45}"/>
              </a:ext>
            </a:extLst>
          </p:cNvPr>
          <p:cNvSpPr>
            <a:spLocks noGrp="1"/>
          </p:cNvSpPr>
          <p:nvPr>
            <p:ph sz="quarter" idx="10"/>
          </p:nvPr>
        </p:nvSpPr>
        <p:spPr>
          <a:xfrm>
            <a:off x="539496" y="1435608"/>
            <a:ext cx="4416552" cy="640080"/>
          </a:xfrm>
        </p:spPr>
        <p:txBody>
          <a:bodyPr/>
          <a:lstStyle/>
          <a:p>
            <a:r>
              <a:rPr lang="pt-BR" b="1" dirty="0"/>
              <a:t>3 componentes do hábito: </a:t>
            </a:r>
            <a:r>
              <a:rPr lang="pt-BR" dirty="0"/>
              <a:t>deixa, rotina e recompensa</a:t>
            </a:r>
          </a:p>
        </p:txBody>
      </p:sp>
      <p:pic>
        <p:nvPicPr>
          <p:cNvPr id="4" name="Imagem 3">
            <a:extLst>
              <a:ext uri="{FF2B5EF4-FFF2-40B4-BE49-F238E27FC236}">
                <a16:creationId xmlns:a16="http://schemas.microsoft.com/office/drawing/2014/main" id="{8F15F22D-096E-E396-89B9-36EC68D79BB1}"/>
              </a:ext>
            </a:extLst>
          </p:cNvPr>
          <p:cNvPicPr>
            <a:picLocks noChangeAspect="1"/>
          </p:cNvPicPr>
          <p:nvPr/>
        </p:nvPicPr>
        <p:blipFill rotWithShape="1">
          <a:blip r:embed="rId2"/>
          <a:srcRect l="8145" t="14623" r="12500" b="10538"/>
          <a:stretch/>
        </p:blipFill>
        <p:spPr>
          <a:xfrm>
            <a:off x="521207" y="2211089"/>
            <a:ext cx="4591665" cy="2435822"/>
          </a:xfrm>
          <a:prstGeom prst="rect">
            <a:avLst/>
          </a:prstGeom>
        </p:spPr>
      </p:pic>
      <p:sp>
        <p:nvSpPr>
          <p:cNvPr id="5" name="Espaço Reservado para Conteúdo 2">
            <a:extLst>
              <a:ext uri="{FF2B5EF4-FFF2-40B4-BE49-F238E27FC236}">
                <a16:creationId xmlns:a16="http://schemas.microsoft.com/office/drawing/2014/main" id="{4C4BC9C1-5FC2-B86A-FBCD-F12BA1D6D224}"/>
              </a:ext>
            </a:extLst>
          </p:cNvPr>
          <p:cNvSpPr txBox="1">
            <a:spLocks/>
          </p:cNvSpPr>
          <p:nvPr/>
        </p:nvSpPr>
        <p:spPr>
          <a:xfrm>
            <a:off x="5863663" y="1465104"/>
            <a:ext cx="4416552" cy="3211304"/>
          </a:xfrm>
          <a:prstGeom prst="rect">
            <a:avLst/>
          </a:prstGeom>
        </p:spPr>
        <p:txBody>
          <a:bodyPr vert="horz" lIns="91440" tIns="45720" rIns="91440" bIns="45720" rtlCol="0">
            <a:normAutofit lnSpcReduction="10000"/>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pt-BR" b="1" dirty="0"/>
              <a:t>3 componentes do hábito:</a:t>
            </a:r>
          </a:p>
          <a:p>
            <a:r>
              <a:rPr lang="pt-BR" b="1" i="1" dirty="0"/>
              <a:t>Deixa</a:t>
            </a:r>
            <a:r>
              <a:rPr lang="pt-BR" dirty="0"/>
              <a:t>:  </a:t>
            </a:r>
            <a:r>
              <a:rPr lang="pt-BR" i="1" dirty="0"/>
              <a:t>Qual é o nosso incentivo/estimulo?</a:t>
            </a:r>
            <a:br>
              <a:rPr lang="pt-BR" dirty="0"/>
            </a:br>
            <a:r>
              <a:rPr lang="pt-BR" dirty="0" err="1"/>
              <a:t>É</a:t>
            </a:r>
            <a:r>
              <a:rPr lang="pt-BR" dirty="0"/>
              <a:t> o que faz iniciar uma ação.</a:t>
            </a:r>
            <a:br>
              <a:rPr lang="pt-BR" dirty="0"/>
            </a:br>
            <a:r>
              <a:rPr lang="pt-BR" dirty="0"/>
              <a:t>Exemplo:  (ver um livro na cabeceira da cama) </a:t>
            </a:r>
          </a:p>
          <a:p>
            <a:r>
              <a:rPr lang="pt-BR" b="1" dirty="0"/>
              <a:t>Rotina: </a:t>
            </a:r>
            <a:r>
              <a:rPr lang="pt-BR" i="1" dirty="0"/>
              <a:t>O que eu preciso fazer pra desenvolver esse hábito?</a:t>
            </a:r>
            <a:br>
              <a:rPr lang="pt-BR" i="1" dirty="0"/>
            </a:br>
            <a:r>
              <a:rPr lang="pt-BR" dirty="0"/>
              <a:t>Exemplo:  (Ler um capítulo para ter sono) </a:t>
            </a:r>
          </a:p>
          <a:p>
            <a:r>
              <a:rPr lang="pt-BR" b="1" dirty="0"/>
              <a:t>Recompensa: </a:t>
            </a:r>
            <a:r>
              <a:rPr lang="pt-BR" i="1" dirty="0"/>
              <a:t>O que espero sentir depois que terminar ele?</a:t>
            </a:r>
            <a:br>
              <a:rPr lang="pt-BR" i="1" dirty="0"/>
            </a:br>
            <a:r>
              <a:rPr lang="pt-BR" dirty="0"/>
              <a:t>Exemplo: (bom sono e leitura em dia) </a:t>
            </a:r>
          </a:p>
          <a:p>
            <a:endParaRPr lang="pt-BR" dirty="0"/>
          </a:p>
        </p:txBody>
      </p:sp>
    </p:spTree>
    <p:extLst>
      <p:ext uri="{BB962C8B-B14F-4D97-AF65-F5344CB8AC3E}">
        <p14:creationId xmlns:p14="http://schemas.microsoft.com/office/powerpoint/2010/main" val="3689813252"/>
      </p:ext>
    </p:extLst>
  </p:cSld>
  <p:clrMapOvr>
    <a:masterClrMapping/>
  </p:clrMapOvr>
</p:sld>
</file>

<file path=ppt/theme/theme1.xml><?xml version="1.0" encoding="utf-8"?>
<a:theme xmlns:a="http://schemas.openxmlformats.org/drawingml/2006/main" name="DocBoas-vinda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0957305_TF10001108_Win32" id="{28A79BE7-1959-4F88-894F-C0DF83BEA638}" vid="{43AF368F-97C8-445F-AF65-9C3884FDC69E}"/>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{3315B034-E3F0-4034-A656-4C8B0CB19DB4}tf10001108_win32</Template>
  <TotalTime>376</TotalTime>
  <Words>3873</Words>
  <Application>Microsoft Office PowerPoint</Application>
  <PresentationFormat>Widescreen</PresentationFormat>
  <Paragraphs>292</Paragraphs>
  <Slides>45</Slides>
  <Notes>14</Notes>
  <HiddenSlides>0</HiddenSlides>
  <MMClips>1</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45</vt:i4>
      </vt:variant>
    </vt:vector>
  </HeadingPairs>
  <TitlesOfParts>
    <vt:vector size="53" baseType="lpstr">
      <vt:lpstr>Arial</vt:lpstr>
      <vt:lpstr>Calibri</vt:lpstr>
      <vt:lpstr>Oswald-Regular</vt:lpstr>
      <vt:lpstr>Segoe UI</vt:lpstr>
      <vt:lpstr>Segoe UI Light</vt:lpstr>
      <vt:lpstr>Segoe UI Semibold</vt:lpstr>
      <vt:lpstr>Wingdings</vt:lpstr>
      <vt:lpstr>DocBoas-vindas</vt:lpstr>
      <vt:lpstr>Desenvolvimento Pessoal T5 - ONE</vt:lpstr>
      <vt:lpstr>Apresentação do PowerPoint</vt:lpstr>
      <vt:lpstr>Apresentação</vt:lpstr>
      <vt:lpstr>Apresentação </vt:lpstr>
      <vt:lpstr>Apresentação</vt:lpstr>
      <vt:lpstr>Objetivos e metas</vt:lpstr>
      <vt:lpstr>Seus objetivos e metas</vt:lpstr>
      <vt:lpstr>Hábitos</vt:lpstr>
      <vt:lpstr>Hábitos</vt:lpstr>
      <vt:lpstr>O Loop do hábito</vt:lpstr>
      <vt:lpstr>Seu loop do hábito</vt:lpstr>
      <vt:lpstr>Crie metas mais efetivas com o Método S.M.A.R.T. </vt:lpstr>
      <vt:lpstr>Finalize a criação das metas com o método S.M.AR.T</vt:lpstr>
      <vt:lpstr>A sua meta SMART </vt:lpstr>
      <vt:lpstr>Sugestões de aplicativos </vt:lpstr>
      <vt:lpstr>Sugestões de aplicativos </vt:lpstr>
      <vt:lpstr>Sugestões de aplicativos </vt:lpstr>
      <vt:lpstr>TEDx – Como reiniciar a sua mente e praticar bons hábitos</vt:lpstr>
      <vt:lpstr>Apresentação do PowerPoint</vt:lpstr>
      <vt:lpstr>Mudança de hábito</vt:lpstr>
      <vt:lpstr>Quanto tempo demora para construir um novo hábito? </vt:lpstr>
      <vt:lpstr>Por que é tão difícil manter bons hábitos? </vt:lpstr>
      <vt:lpstr>Hábitos chave</vt:lpstr>
      <vt:lpstr>Hábitos chave que podem facilitar a sua vida</vt:lpstr>
      <vt:lpstr>Observe-se </vt:lpstr>
      <vt:lpstr>Dicas para acordar cedo</vt:lpstr>
      <vt:lpstr>Sugestão de livro</vt:lpstr>
      <vt:lpstr>Apresentação do PowerPoint</vt:lpstr>
      <vt:lpstr>Recomendações para evitar a procrastinação</vt:lpstr>
      <vt:lpstr>Redes sociais</vt:lpstr>
      <vt:lpstr>Como combater a procrastinação?</vt:lpstr>
      <vt:lpstr>Recompensas</vt:lpstr>
      <vt:lpstr>Escolha a sua</vt:lpstr>
      <vt:lpstr>Escolha a sua</vt:lpstr>
      <vt:lpstr>Sugestão de vídeo sobre procrastinação</vt:lpstr>
      <vt:lpstr>Apresentação do PowerPoint</vt:lpstr>
      <vt:lpstr>Como desenvolver a autodisciplina</vt:lpstr>
      <vt:lpstr>Como usar o Designer do PowerPoint</vt:lpstr>
      <vt:lpstr>O Designer ajuda você a transmitir seu ponto de vista</vt:lpstr>
      <vt:lpstr>Transformar</vt:lpstr>
      <vt:lpstr>Configuração de Transformar</vt:lpstr>
      <vt:lpstr>Trabalhar em conjunto em tempo real</vt:lpstr>
      <vt:lpstr>Você é um especialista em Diga-me</vt:lpstr>
      <vt:lpstr>Explore sem sair dos slides</vt:lpstr>
      <vt:lpstr>Mais dúvidas sobre 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Desenvolvimento Pessoal T5 - ONE</dc:title>
  <dc:creator>RAIZA CIRNE BRAZ</dc:creator>
  <cp:keywords/>
  <cp:lastModifiedBy>RAIZA CIRNE BRAZ</cp:lastModifiedBy>
  <cp:revision>116</cp:revision>
  <dcterms:created xsi:type="dcterms:W3CDTF">2023-05-01T21:20:12Z</dcterms:created>
  <dcterms:modified xsi:type="dcterms:W3CDTF">2023-05-05T16:28:17Z</dcterms:modified>
  <cp:version/>
</cp:coreProperties>
</file>